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85" r:id="rId2"/>
    <p:sldId id="286" r:id="rId3"/>
    <p:sldId id="287" r:id="rId4"/>
    <p:sldId id="288" r:id="rId5"/>
    <p:sldId id="331" r:id="rId6"/>
    <p:sldId id="321" r:id="rId7"/>
    <p:sldId id="322" r:id="rId8"/>
    <p:sldId id="323" r:id="rId9"/>
    <p:sldId id="324" r:id="rId10"/>
    <p:sldId id="325" r:id="rId11"/>
    <p:sldId id="326" r:id="rId12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EDE3C8C4-FF97-40B1-8719-94C0A5E3F2D2}">
          <p14:sldIdLst>
            <p14:sldId id="285"/>
            <p14:sldId id="286"/>
            <p14:sldId id="287"/>
            <p14:sldId id="288"/>
            <p14:sldId id="331"/>
            <p14:sldId id="321"/>
            <p14:sldId id="322"/>
            <p14:sldId id="323"/>
            <p14:sldId id="324"/>
            <p14:sldId id="325"/>
            <p14:sldId id="32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36" autoAdjust="0"/>
    <p:restoredTop sz="94660"/>
  </p:normalViewPr>
  <p:slideViewPr>
    <p:cSldViewPr snapToGrid="0">
      <p:cViewPr varScale="1">
        <p:scale>
          <a:sx n="79" d="100"/>
          <a:sy n="79" d="100"/>
        </p:scale>
        <p:origin x="571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A7DB51-6CAF-4B5C-B53C-514F5E2BD198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2D217107-73E3-4C58-A962-CD813D980B0C}">
      <dgm:prSet phldrT="[テキスト]" custT="1"/>
      <dgm:spPr/>
      <dgm:t>
        <a:bodyPr/>
        <a:lstStyle/>
        <a:p>
          <a:r>
            <a:rPr kumimoji="1" lang="ja-JP" altLang="en-US" sz="2000" dirty="0"/>
            <a:t>選択肢の</a:t>
          </a:r>
          <a:endParaRPr kumimoji="1" lang="en-US" altLang="ja-JP" sz="2000" dirty="0"/>
        </a:p>
        <a:p>
          <a:r>
            <a:rPr kumimoji="1" lang="ja-JP" altLang="en-US" sz="2000" dirty="0"/>
            <a:t>作成（ボタン）</a:t>
          </a:r>
          <a:endParaRPr kumimoji="1" lang="en-US" altLang="ja-JP" sz="2000" dirty="0"/>
        </a:p>
      </dgm:t>
    </dgm:pt>
    <dgm:pt modelId="{1E372B9E-DABB-4B7F-BC3C-4ECA237B41F7}" type="parTrans" cxnId="{2E9BFD53-5FE4-40A2-A49A-9959AB35B902}">
      <dgm:prSet/>
      <dgm:spPr/>
      <dgm:t>
        <a:bodyPr/>
        <a:lstStyle/>
        <a:p>
          <a:endParaRPr kumimoji="1" lang="ja-JP" altLang="en-US" sz="1200"/>
        </a:p>
      </dgm:t>
    </dgm:pt>
    <dgm:pt modelId="{2D2FD792-9E81-436C-BCEE-16C41D13BF3E}" type="sibTrans" cxnId="{2E9BFD53-5FE4-40A2-A49A-9959AB35B902}">
      <dgm:prSet custT="1"/>
      <dgm:spPr/>
      <dgm:t>
        <a:bodyPr/>
        <a:lstStyle/>
        <a:p>
          <a:endParaRPr kumimoji="1" lang="ja-JP" altLang="en-US" sz="600"/>
        </a:p>
      </dgm:t>
    </dgm:pt>
    <dgm:pt modelId="{3EFCDB9C-62E7-4D9E-B0A9-A51163044229}">
      <dgm:prSet phldrT="[テキスト]" custT="1"/>
      <dgm:spPr/>
      <dgm:t>
        <a:bodyPr/>
        <a:lstStyle/>
        <a:p>
          <a:r>
            <a:rPr kumimoji="1" lang="ja-JP" altLang="en-US" sz="2400" dirty="0"/>
            <a:t>動画・音声の挿入</a:t>
          </a:r>
        </a:p>
      </dgm:t>
    </dgm:pt>
    <dgm:pt modelId="{B2930EB5-5D31-4118-9649-F778BCD5AE23}" type="parTrans" cxnId="{77BF275B-6347-45AF-A976-0168E2212F49}">
      <dgm:prSet/>
      <dgm:spPr/>
      <dgm:t>
        <a:bodyPr/>
        <a:lstStyle/>
        <a:p>
          <a:endParaRPr kumimoji="1" lang="ja-JP" altLang="en-US" sz="1200"/>
        </a:p>
      </dgm:t>
    </dgm:pt>
    <dgm:pt modelId="{9B1BF32F-2394-4499-BF27-8E71206FE8C6}" type="sibTrans" cxnId="{77BF275B-6347-45AF-A976-0168E2212F49}">
      <dgm:prSet custT="1"/>
      <dgm:spPr/>
      <dgm:t>
        <a:bodyPr/>
        <a:lstStyle/>
        <a:p>
          <a:endParaRPr kumimoji="1" lang="ja-JP" altLang="en-US" sz="600"/>
        </a:p>
      </dgm:t>
    </dgm:pt>
    <dgm:pt modelId="{A094F7BE-F9AC-43EF-BA23-E5398C68CD93}">
      <dgm:prSet phldrT="[テキスト]" custT="1"/>
      <dgm:spPr/>
      <dgm:t>
        <a:bodyPr/>
        <a:lstStyle/>
        <a:p>
          <a:r>
            <a:rPr kumimoji="1" lang="ja-JP" altLang="en-US" sz="2400" dirty="0"/>
            <a:t>リンクの</a:t>
          </a:r>
          <a:endParaRPr kumimoji="1" lang="en-US" altLang="ja-JP" sz="2400" dirty="0"/>
        </a:p>
        <a:p>
          <a:r>
            <a:rPr kumimoji="1" lang="ja-JP" altLang="en-US" sz="2400" dirty="0"/>
            <a:t>編集</a:t>
          </a:r>
        </a:p>
      </dgm:t>
    </dgm:pt>
    <dgm:pt modelId="{22FCC4E9-E30D-41C5-807F-F15D901CAD5B}" type="parTrans" cxnId="{547AFE2D-838C-419C-AFA4-5C285F3CFF8B}">
      <dgm:prSet/>
      <dgm:spPr/>
      <dgm:t>
        <a:bodyPr/>
        <a:lstStyle/>
        <a:p>
          <a:endParaRPr kumimoji="1" lang="ja-JP" altLang="en-US" sz="1200"/>
        </a:p>
      </dgm:t>
    </dgm:pt>
    <dgm:pt modelId="{D8BD49E5-696D-4B78-8B93-1AF81C42BC65}" type="sibTrans" cxnId="{547AFE2D-838C-419C-AFA4-5C285F3CFF8B}">
      <dgm:prSet custT="1"/>
      <dgm:spPr/>
      <dgm:t>
        <a:bodyPr/>
        <a:lstStyle/>
        <a:p>
          <a:endParaRPr kumimoji="1" lang="ja-JP" altLang="en-US" sz="600"/>
        </a:p>
      </dgm:t>
    </dgm:pt>
    <dgm:pt modelId="{4C1172CD-2B01-46D6-BD11-1A402A9B620D}">
      <dgm:prSet phldrT="[テキスト]" custT="1"/>
      <dgm:spPr/>
      <dgm:t>
        <a:bodyPr/>
        <a:lstStyle/>
        <a:p>
          <a:r>
            <a:rPr kumimoji="1" lang="ja-JP" altLang="en-US" sz="2400" dirty="0"/>
            <a:t>操作の制御</a:t>
          </a:r>
        </a:p>
      </dgm:t>
    </dgm:pt>
    <dgm:pt modelId="{DEFA1F24-D3BD-40C1-9E3D-8D30738E6DC8}" type="parTrans" cxnId="{97336A51-ECAD-4F6A-8DC8-F36F8AEED1E2}">
      <dgm:prSet/>
      <dgm:spPr/>
      <dgm:t>
        <a:bodyPr/>
        <a:lstStyle/>
        <a:p>
          <a:endParaRPr kumimoji="1" lang="ja-JP" altLang="en-US" sz="1200"/>
        </a:p>
      </dgm:t>
    </dgm:pt>
    <dgm:pt modelId="{195CBF49-FBCB-4013-AC83-D6E2CFF4FEAD}" type="sibTrans" cxnId="{97336A51-ECAD-4F6A-8DC8-F36F8AEED1E2}">
      <dgm:prSet/>
      <dgm:spPr/>
      <dgm:t>
        <a:bodyPr/>
        <a:lstStyle/>
        <a:p>
          <a:endParaRPr kumimoji="1" lang="ja-JP" altLang="en-US" sz="1200"/>
        </a:p>
      </dgm:t>
    </dgm:pt>
    <dgm:pt modelId="{09678C29-9F32-43BF-A230-A178A8BFCF5C}" type="pres">
      <dgm:prSet presAssocID="{E0A7DB51-6CAF-4B5C-B53C-514F5E2BD198}" presName="Name0" presStyleCnt="0">
        <dgm:presLayoutVars>
          <dgm:dir/>
          <dgm:resizeHandles val="exact"/>
        </dgm:presLayoutVars>
      </dgm:prSet>
      <dgm:spPr/>
    </dgm:pt>
    <dgm:pt modelId="{614ED77E-31D1-48DB-B49D-F75FCEFC9807}" type="pres">
      <dgm:prSet presAssocID="{2D217107-73E3-4C58-A962-CD813D980B0C}" presName="node" presStyleLbl="node1" presStyleIdx="0" presStyleCnt="4" custLinFactX="-55502" custLinFactNeighborX="-100000" custLinFactNeighborY="2185">
        <dgm:presLayoutVars>
          <dgm:bulletEnabled val="1"/>
        </dgm:presLayoutVars>
      </dgm:prSet>
      <dgm:spPr/>
    </dgm:pt>
    <dgm:pt modelId="{2DF4F82F-6D3C-468C-ABFC-253CFEE0EDFC}" type="pres">
      <dgm:prSet presAssocID="{2D2FD792-9E81-436C-BCEE-16C41D13BF3E}" presName="sibTrans" presStyleLbl="sibTrans2D1" presStyleIdx="0" presStyleCnt="3"/>
      <dgm:spPr/>
    </dgm:pt>
    <dgm:pt modelId="{4B699BB5-3FD8-40B7-8E11-755799BF80F0}" type="pres">
      <dgm:prSet presAssocID="{2D2FD792-9E81-436C-BCEE-16C41D13BF3E}" presName="connectorText" presStyleLbl="sibTrans2D1" presStyleIdx="0" presStyleCnt="3"/>
      <dgm:spPr/>
    </dgm:pt>
    <dgm:pt modelId="{670DDF98-6B4E-48B8-9BB0-BC6ECACCB804}" type="pres">
      <dgm:prSet presAssocID="{3EFCDB9C-62E7-4D9E-B0A9-A51163044229}" presName="node" presStyleLbl="node1" presStyleIdx="1" presStyleCnt="4">
        <dgm:presLayoutVars>
          <dgm:bulletEnabled val="1"/>
        </dgm:presLayoutVars>
      </dgm:prSet>
      <dgm:spPr/>
    </dgm:pt>
    <dgm:pt modelId="{3E01A17C-E676-43CC-98A8-098005B21710}" type="pres">
      <dgm:prSet presAssocID="{9B1BF32F-2394-4499-BF27-8E71206FE8C6}" presName="sibTrans" presStyleLbl="sibTrans2D1" presStyleIdx="1" presStyleCnt="3"/>
      <dgm:spPr/>
    </dgm:pt>
    <dgm:pt modelId="{8F81F7BA-6DAF-408A-9066-046A25DD7388}" type="pres">
      <dgm:prSet presAssocID="{9B1BF32F-2394-4499-BF27-8E71206FE8C6}" presName="connectorText" presStyleLbl="sibTrans2D1" presStyleIdx="1" presStyleCnt="3"/>
      <dgm:spPr/>
    </dgm:pt>
    <dgm:pt modelId="{AFB00005-ACEA-41FC-998E-5FA24937E4D4}" type="pres">
      <dgm:prSet presAssocID="{A094F7BE-F9AC-43EF-BA23-E5398C68CD93}" presName="node" presStyleLbl="node1" presStyleIdx="2" presStyleCnt="4">
        <dgm:presLayoutVars>
          <dgm:bulletEnabled val="1"/>
        </dgm:presLayoutVars>
      </dgm:prSet>
      <dgm:spPr/>
    </dgm:pt>
    <dgm:pt modelId="{832A9F07-97B8-4201-8397-547523930A9C}" type="pres">
      <dgm:prSet presAssocID="{D8BD49E5-696D-4B78-8B93-1AF81C42BC65}" presName="sibTrans" presStyleLbl="sibTrans2D1" presStyleIdx="2" presStyleCnt="3"/>
      <dgm:spPr/>
    </dgm:pt>
    <dgm:pt modelId="{0B521DA1-3DBC-46F3-94BF-F2AA82649879}" type="pres">
      <dgm:prSet presAssocID="{D8BD49E5-696D-4B78-8B93-1AF81C42BC65}" presName="connectorText" presStyleLbl="sibTrans2D1" presStyleIdx="2" presStyleCnt="3"/>
      <dgm:spPr/>
    </dgm:pt>
    <dgm:pt modelId="{6A72C829-119D-4C6D-B6A9-12214537247A}" type="pres">
      <dgm:prSet presAssocID="{4C1172CD-2B01-46D6-BD11-1A402A9B620D}" presName="node" presStyleLbl="node1" presStyleIdx="3" presStyleCnt="4">
        <dgm:presLayoutVars>
          <dgm:bulletEnabled val="1"/>
        </dgm:presLayoutVars>
      </dgm:prSet>
      <dgm:spPr/>
    </dgm:pt>
  </dgm:ptLst>
  <dgm:cxnLst>
    <dgm:cxn modelId="{074A0C14-C44C-4758-8162-4866A7B239E8}" type="presOf" srcId="{4C1172CD-2B01-46D6-BD11-1A402A9B620D}" destId="{6A72C829-119D-4C6D-B6A9-12214537247A}" srcOrd="0" destOrd="0" presId="urn:microsoft.com/office/officeart/2005/8/layout/process1"/>
    <dgm:cxn modelId="{474DC723-0FE7-44EF-99EB-B5ACCB33CBA5}" type="presOf" srcId="{D8BD49E5-696D-4B78-8B93-1AF81C42BC65}" destId="{832A9F07-97B8-4201-8397-547523930A9C}" srcOrd="0" destOrd="0" presId="urn:microsoft.com/office/officeart/2005/8/layout/process1"/>
    <dgm:cxn modelId="{547AFE2D-838C-419C-AFA4-5C285F3CFF8B}" srcId="{E0A7DB51-6CAF-4B5C-B53C-514F5E2BD198}" destId="{A094F7BE-F9AC-43EF-BA23-E5398C68CD93}" srcOrd="2" destOrd="0" parTransId="{22FCC4E9-E30D-41C5-807F-F15D901CAD5B}" sibTransId="{D8BD49E5-696D-4B78-8B93-1AF81C42BC65}"/>
    <dgm:cxn modelId="{C99C2C36-589A-4090-B19C-83FBBB94CEB6}" type="presOf" srcId="{2D2FD792-9E81-436C-BCEE-16C41D13BF3E}" destId="{2DF4F82F-6D3C-468C-ABFC-253CFEE0EDFC}" srcOrd="0" destOrd="0" presId="urn:microsoft.com/office/officeart/2005/8/layout/process1"/>
    <dgm:cxn modelId="{77BF275B-6347-45AF-A976-0168E2212F49}" srcId="{E0A7DB51-6CAF-4B5C-B53C-514F5E2BD198}" destId="{3EFCDB9C-62E7-4D9E-B0A9-A51163044229}" srcOrd="1" destOrd="0" parTransId="{B2930EB5-5D31-4118-9649-F778BCD5AE23}" sibTransId="{9B1BF32F-2394-4499-BF27-8E71206FE8C6}"/>
    <dgm:cxn modelId="{B44DA25E-957F-4C42-9604-79C76C5C251B}" type="presOf" srcId="{3EFCDB9C-62E7-4D9E-B0A9-A51163044229}" destId="{670DDF98-6B4E-48B8-9BB0-BC6ECACCB804}" srcOrd="0" destOrd="0" presId="urn:microsoft.com/office/officeart/2005/8/layout/process1"/>
    <dgm:cxn modelId="{97336A51-ECAD-4F6A-8DC8-F36F8AEED1E2}" srcId="{E0A7DB51-6CAF-4B5C-B53C-514F5E2BD198}" destId="{4C1172CD-2B01-46D6-BD11-1A402A9B620D}" srcOrd="3" destOrd="0" parTransId="{DEFA1F24-D3BD-40C1-9E3D-8D30738E6DC8}" sibTransId="{195CBF49-FBCB-4013-AC83-D6E2CFF4FEAD}"/>
    <dgm:cxn modelId="{2E9BFD53-5FE4-40A2-A49A-9959AB35B902}" srcId="{E0A7DB51-6CAF-4B5C-B53C-514F5E2BD198}" destId="{2D217107-73E3-4C58-A962-CD813D980B0C}" srcOrd="0" destOrd="0" parTransId="{1E372B9E-DABB-4B7F-BC3C-4ECA237B41F7}" sibTransId="{2D2FD792-9E81-436C-BCEE-16C41D13BF3E}"/>
    <dgm:cxn modelId="{2BA2889E-A674-487B-8FA7-2A9C91ABB625}" type="presOf" srcId="{A094F7BE-F9AC-43EF-BA23-E5398C68CD93}" destId="{AFB00005-ACEA-41FC-998E-5FA24937E4D4}" srcOrd="0" destOrd="0" presId="urn:microsoft.com/office/officeart/2005/8/layout/process1"/>
    <dgm:cxn modelId="{3A0858A5-2004-490D-AF6C-529C3CF860FF}" type="presOf" srcId="{2D2FD792-9E81-436C-BCEE-16C41D13BF3E}" destId="{4B699BB5-3FD8-40B7-8E11-755799BF80F0}" srcOrd="1" destOrd="0" presId="urn:microsoft.com/office/officeart/2005/8/layout/process1"/>
    <dgm:cxn modelId="{01BAD6A8-AAF6-4DD3-AF16-378295FDB686}" type="presOf" srcId="{9B1BF32F-2394-4499-BF27-8E71206FE8C6}" destId="{3E01A17C-E676-43CC-98A8-098005B21710}" srcOrd="0" destOrd="0" presId="urn:microsoft.com/office/officeart/2005/8/layout/process1"/>
    <dgm:cxn modelId="{4247CBB2-FB0D-45BF-9EBE-9D309E120A5A}" type="presOf" srcId="{2D217107-73E3-4C58-A962-CD813D980B0C}" destId="{614ED77E-31D1-48DB-B49D-F75FCEFC9807}" srcOrd="0" destOrd="0" presId="urn:microsoft.com/office/officeart/2005/8/layout/process1"/>
    <dgm:cxn modelId="{42E937B5-3B4D-4A9F-BB39-A11B5C30BC6E}" type="presOf" srcId="{E0A7DB51-6CAF-4B5C-B53C-514F5E2BD198}" destId="{09678C29-9F32-43BF-A230-A178A8BFCF5C}" srcOrd="0" destOrd="0" presId="urn:microsoft.com/office/officeart/2005/8/layout/process1"/>
    <dgm:cxn modelId="{B33A08C8-FE87-4528-8D26-BC79592A9CCA}" type="presOf" srcId="{D8BD49E5-696D-4B78-8B93-1AF81C42BC65}" destId="{0B521DA1-3DBC-46F3-94BF-F2AA82649879}" srcOrd="1" destOrd="0" presId="urn:microsoft.com/office/officeart/2005/8/layout/process1"/>
    <dgm:cxn modelId="{F5323ED9-76B4-48DF-80F9-D55A3551E05C}" type="presOf" srcId="{9B1BF32F-2394-4499-BF27-8E71206FE8C6}" destId="{8F81F7BA-6DAF-408A-9066-046A25DD7388}" srcOrd="1" destOrd="0" presId="urn:microsoft.com/office/officeart/2005/8/layout/process1"/>
    <dgm:cxn modelId="{872F2862-1549-4C2A-AE54-9D0C420F15A9}" type="presParOf" srcId="{09678C29-9F32-43BF-A230-A178A8BFCF5C}" destId="{614ED77E-31D1-48DB-B49D-F75FCEFC9807}" srcOrd="0" destOrd="0" presId="urn:microsoft.com/office/officeart/2005/8/layout/process1"/>
    <dgm:cxn modelId="{724320B4-4C2D-4AA7-A878-B3C4AE7DE858}" type="presParOf" srcId="{09678C29-9F32-43BF-A230-A178A8BFCF5C}" destId="{2DF4F82F-6D3C-468C-ABFC-253CFEE0EDFC}" srcOrd="1" destOrd="0" presId="urn:microsoft.com/office/officeart/2005/8/layout/process1"/>
    <dgm:cxn modelId="{6BA8478C-7986-417C-9DC4-DD574877DFDF}" type="presParOf" srcId="{2DF4F82F-6D3C-468C-ABFC-253CFEE0EDFC}" destId="{4B699BB5-3FD8-40B7-8E11-755799BF80F0}" srcOrd="0" destOrd="0" presId="urn:microsoft.com/office/officeart/2005/8/layout/process1"/>
    <dgm:cxn modelId="{F4778C3A-8773-4E90-980A-146A1E81463C}" type="presParOf" srcId="{09678C29-9F32-43BF-A230-A178A8BFCF5C}" destId="{670DDF98-6B4E-48B8-9BB0-BC6ECACCB804}" srcOrd="2" destOrd="0" presId="urn:microsoft.com/office/officeart/2005/8/layout/process1"/>
    <dgm:cxn modelId="{EDC3A5D7-EC84-4BC7-8FD3-AA21EAB09DED}" type="presParOf" srcId="{09678C29-9F32-43BF-A230-A178A8BFCF5C}" destId="{3E01A17C-E676-43CC-98A8-098005B21710}" srcOrd="3" destOrd="0" presId="urn:microsoft.com/office/officeart/2005/8/layout/process1"/>
    <dgm:cxn modelId="{892147C3-4C7E-4C8E-93FC-BD88A0E5BC67}" type="presParOf" srcId="{3E01A17C-E676-43CC-98A8-098005B21710}" destId="{8F81F7BA-6DAF-408A-9066-046A25DD7388}" srcOrd="0" destOrd="0" presId="urn:microsoft.com/office/officeart/2005/8/layout/process1"/>
    <dgm:cxn modelId="{614DCE9C-99F6-440E-9563-6E838EF52846}" type="presParOf" srcId="{09678C29-9F32-43BF-A230-A178A8BFCF5C}" destId="{AFB00005-ACEA-41FC-998E-5FA24937E4D4}" srcOrd="4" destOrd="0" presId="urn:microsoft.com/office/officeart/2005/8/layout/process1"/>
    <dgm:cxn modelId="{06EABE5C-D54B-4A7E-BD5E-73F03B1A0805}" type="presParOf" srcId="{09678C29-9F32-43BF-A230-A178A8BFCF5C}" destId="{832A9F07-97B8-4201-8397-547523930A9C}" srcOrd="5" destOrd="0" presId="urn:microsoft.com/office/officeart/2005/8/layout/process1"/>
    <dgm:cxn modelId="{DA71EF2C-13F9-49A9-9405-292C301E3C3E}" type="presParOf" srcId="{832A9F07-97B8-4201-8397-547523930A9C}" destId="{0B521DA1-3DBC-46F3-94BF-F2AA82649879}" srcOrd="0" destOrd="0" presId="urn:microsoft.com/office/officeart/2005/8/layout/process1"/>
    <dgm:cxn modelId="{2B12A8B2-9C04-4477-9DA1-210C18B3AF43}" type="presParOf" srcId="{09678C29-9F32-43BF-A230-A178A8BFCF5C}" destId="{6A72C829-119D-4C6D-B6A9-12214537247A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4ED77E-31D1-48DB-B49D-F75FCEFC9807}">
      <dsp:nvSpPr>
        <dsp:cNvPr id="0" name=""/>
        <dsp:cNvSpPr/>
      </dsp:nvSpPr>
      <dsp:spPr>
        <a:xfrm>
          <a:off x="0" y="0"/>
          <a:ext cx="2076725" cy="13050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 dirty="0"/>
            <a:t>選択肢の</a:t>
          </a:r>
          <a:endParaRPr kumimoji="1" lang="en-US" altLang="ja-JP" sz="2000" kern="1200" dirty="0"/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 dirty="0"/>
            <a:t>作成（ボタン）</a:t>
          </a:r>
          <a:endParaRPr kumimoji="1" lang="en-US" altLang="ja-JP" sz="2000" kern="1200" dirty="0"/>
        </a:p>
      </dsp:txBody>
      <dsp:txXfrm>
        <a:off x="38224" y="38224"/>
        <a:ext cx="2000277" cy="1228628"/>
      </dsp:txXfrm>
    </dsp:sp>
    <dsp:sp modelId="{2DF4F82F-6D3C-468C-ABFC-253CFEE0EDFC}">
      <dsp:nvSpPr>
        <dsp:cNvPr id="0" name=""/>
        <dsp:cNvSpPr/>
      </dsp:nvSpPr>
      <dsp:spPr>
        <a:xfrm>
          <a:off x="2286906" y="395024"/>
          <a:ext cx="445583" cy="51502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600" kern="1200"/>
        </a:p>
      </dsp:txBody>
      <dsp:txXfrm>
        <a:off x="2286906" y="498029"/>
        <a:ext cx="311908" cy="309017"/>
      </dsp:txXfrm>
    </dsp:sp>
    <dsp:sp modelId="{670DDF98-6B4E-48B8-9BB0-BC6ECACCB804}">
      <dsp:nvSpPr>
        <dsp:cNvPr id="0" name=""/>
        <dsp:cNvSpPr/>
      </dsp:nvSpPr>
      <dsp:spPr>
        <a:xfrm>
          <a:off x="2917448" y="0"/>
          <a:ext cx="2076725" cy="13050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kern="1200" dirty="0"/>
            <a:t>動画・音声の挿入</a:t>
          </a:r>
        </a:p>
      </dsp:txBody>
      <dsp:txXfrm>
        <a:off x="2955672" y="38224"/>
        <a:ext cx="2000277" cy="1228628"/>
      </dsp:txXfrm>
    </dsp:sp>
    <dsp:sp modelId="{3E01A17C-E676-43CC-98A8-098005B21710}">
      <dsp:nvSpPr>
        <dsp:cNvPr id="0" name=""/>
        <dsp:cNvSpPr/>
      </dsp:nvSpPr>
      <dsp:spPr>
        <a:xfrm>
          <a:off x="5201846" y="395024"/>
          <a:ext cx="440265" cy="51502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600" kern="1200"/>
        </a:p>
      </dsp:txBody>
      <dsp:txXfrm>
        <a:off x="5201846" y="498029"/>
        <a:ext cx="308186" cy="309017"/>
      </dsp:txXfrm>
    </dsp:sp>
    <dsp:sp modelId="{AFB00005-ACEA-41FC-998E-5FA24937E4D4}">
      <dsp:nvSpPr>
        <dsp:cNvPr id="0" name=""/>
        <dsp:cNvSpPr/>
      </dsp:nvSpPr>
      <dsp:spPr>
        <a:xfrm>
          <a:off x="5824864" y="0"/>
          <a:ext cx="2076725" cy="13050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kern="1200" dirty="0"/>
            <a:t>リンクの</a:t>
          </a:r>
          <a:endParaRPr kumimoji="1" lang="en-US" altLang="ja-JP" sz="2400" kern="1200" dirty="0"/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kern="1200" dirty="0"/>
            <a:t>編集</a:t>
          </a:r>
        </a:p>
      </dsp:txBody>
      <dsp:txXfrm>
        <a:off x="5863088" y="38224"/>
        <a:ext cx="2000277" cy="1228628"/>
      </dsp:txXfrm>
    </dsp:sp>
    <dsp:sp modelId="{832A9F07-97B8-4201-8397-547523930A9C}">
      <dsp:nvSpPr>
        <dsp:cNvPr id="0" name=""/>
        <dsp:cNvSpPr/>
      </dsp:nvSpPr>
      <dsp:spPr>
        <a:xfrm>
          <a:off x="8109262" y="395024"/>
          <a:ext cx="440265" cy="51502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600" kern="1200"/>
        </a:p>
      </dsp:txBody>
      <dsp:txXfrm>
        <a:off x="8109262" y="498029"/>
        <a:ext cx="308186" cy="309017"/>
      </dsp:txXfrm>
    </dsp:sp>
    <dsp:sp modelId="{6A72C829-119D-4C6D-B6A9-12214537247A}">
      <dsp:nvSpPr>
        <dsp:cNvPr id="0" name=""/>
        <dsp:cNvSpPr/>
      </dsp:nvSpPr>
      <dsp:spPr>
        <a:xfrm>
          <a:off x="8732280" y="0"/>
          <a:ext cx="2076725" cy="13050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kern="1200" dirty="0"/>
            <a:t>操作の制御</a:t>
          </a:r>
        </a:p>
      </dsp:txBody>
      <dsp:txXfrm>
        <a:off x="8770504" y="38224"/>
        <a:ext cx="2000277" cy="12286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65F75F-5A09-4923-9383-0F5387EBE2F5}" type="datetimeFigureOut">
              <a:rPr kumimoji="1" lang="ja-JP" altLang="en-US" smtClean="0"/>
              <a:t>2025/2/25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3C3DFF-3FA3-4296-B277-E56591CD72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4302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4E77CE-34A8-43F7-A24E-009199AE59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6921249-760B-4BFF-99D7-392DD7E31C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FEB6B1F-0834-40F2-BA27-94E8DBF68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443D-A02D-4AEF-8057-CE79621012FB}" type="datetimeFigureOut">
              <a:rPr kumimoji="1" lang="ja-JP" altLang="en-US" smtClean="0"/>
              <a:t>2025/2/25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E9064BB-89C6-460C-B827-5155892E7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003E5BE-599E-4BDE-A501-5F68E6B19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F661-FDBB-4FE1-BF36-B5F00D8281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2945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5E98D2A-0DF8-4005-9170-C3001A5E3C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ACC7CBF-B7F1-42B7-A5C9-56671FEB94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DE132AD-D96D-48B6-A283-33D4D3BB9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443D-A02D-4AEF-8057-CE79621012FB}" type="datetimeFigureOut">
              <a:rPr kumimoji="1" lang="ja-JP" altLang="en-US" smtClean="0"/>
              <a:t>2025/2/25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D1A971A-736B-4EEC-A6AD-2AF0CC48F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60C37DE-A6F7-41DF-90DA-491E62CB9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F661-FDBB-4FE1-BF36-B5F00D8281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9267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B9F9E8CC-C05E-4764-B964-C1736CC5B7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05B110C-DF7E-4275-A48D-8EEEB35796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F7F2509-B7DF-4DB5-A7C6-3C04BB898D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443D-A02D-4AEF-8057-CE79621012FB}" type="datetimeFigureOut">
              <a:rPr kumimoji="1" lang="ja-JP" altLang="en-US" smtClean="0"/>
              <a:t>2025/2/25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A1090EC-C274-439D-9884-96A93A2FA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1586102-6931-4F61-91D3-A7DE03A0C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F661-FDBB-4FE1-BF36-B5F00D8281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7452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812FB2B-180A-49B5-8138-98BCE3F6E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8B1E384-30BF-4B66-B8D4-85C654ADE5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C250C9F-8D06-4E5B-A91F-2B7FBA040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443D-A02D-4AEF-8057-CE79621012FB}" type="datetimeFigureOut">
              <a:rPr kumimoji="1" lang="ja-JP" altLang="en-US" smtClean="0"/>
              <a:t>2025/2/25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983FECA-3437-4BAE-929B-2A15FE6CD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A85D728-6652-40C2-81B9-7027915BA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F661-FDBB-4FE1-BF36-B5F00D8281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0740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E38D267-5CBD-45FE-818C-D36B387CD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B6DA9AE-A43D-4025-8962-13CA1A88B9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9E7CBCC-787C-403E-BF0E-407952CC6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443D-A02D-4AEF-8057-CE79621012FB}" type="datetimeFigureOut">
              <a:rPr kumimoji="1" lang="ja-JP" altLang="en-US" smtClean="0"/>
              <a:t>2025/2/25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9AE2E08-0114-4B33-9602-AB0D5437F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2072C71-E211-4771-AABD-3284D9866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F661-FDBB-4FE1-BF36-B5F00D8281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908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BF9C0F4-D0C2-4938-9410-EB16891CF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3274BE0-AD73-4D24-BD67-FF2747A008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03224D1-ADE5-46E4-A18D-FFFC423EE6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882A806-1941-4FB5-A5DB-2984EC80F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443D-A02D-4AEF-8057-CE79621012FB}" type="datetimeFigureOut">
              <a:rPr kumimoji="1" lang="ja-JP" altLang="en-US" smtClean="0"/>
              <a:t>2025/2/25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5D9786B-2E43-43CA-B952-39D6C0A0A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D83BAED-FE09-496D-BB8F-DF37EC55D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F661-FDBB-4FE1-BF36-B5F00D8281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3901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1039BC9-859E-4952-88DA-2EEFA735C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692A20D-F484-4FD9-A20C-A676725A33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0EC6998-1BAF-4F48-ADB4-C5013078D5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5264C28-2AEB-4BC3-8463-851E9EA31D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7C4D4B9-4722-42B4-A0C0-5A0AB5B96F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F8582065-D0CB-4DB4-8E13-097B4D985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443D-A02D-4AEF-8057-CE79621012FB}" type="datetimeFigureOut">
              <a:rPr kumimoji="1" lang="ja-JP" altLang="en-US" smtClean="0"/>
              <a:t>2025/2/25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673A5531-5FDF-4CD7-AC62-79795E1EE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A850083-938B-467E-9906-620CAB387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F661-FDBB-4FE1-BF36-B5F00D8281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0968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053D7CB-7387-4AF1-A4E3-482142453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1B16D12-E4CB-411F-AC63-6EFA9AA64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443D-A02D-4AEF-8057-CE79621012FB}" type="datetimeFigureOut">
              <a:rPr kumimoji="1" lang="ja-JP" altLang="en-US" smtClean="0"/>
              <a:t>2025/2/25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A29679C-DBA6-4C5F-9171-09C25F176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5B597FE-A04A-4BAC-A14B-8BEC83F3A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F661-FDBB-4FE1-BF36-B5F00D8281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0779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3ED2916-F7BF-4ACC-AADE-F74F0FE8F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443D-A02D-4AEF-8057-CE79621012FB}" type="datetimeFigureOut">
              <a:rPr kumimoji="1" lang="ja-JP" altLang="en-US" smtClean="0"/>
              <a:t>2025/2/25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BE747EE3-4CC0-4CA9-B723-E9FFB551A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3F6B7D5-18F9-4DF7-AEF7-1FCB713E9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F661-FDBB-4FE1-BF36-B5F00D8281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294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C70A80-53E0-43FB-8988-9905B1057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049F0BE-6B74-4BF0-B7D0-D2BF0110F1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342552-C133-4E94-B69D-5CDA3DF891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EA683CF-142D-4976-A3DF-F74B810A2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443D-A02D-4AEF-8057-CE79621012FB}" type="datetimeFigureOut">
              <a:rPr kumimoji="1" lang="ja-JP" altLang="en-US" smtClean="0"/>
              <a:t>2025/2/25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D0C71E2-0B7F-434D-8F16-F087B0B73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DF826F6-7F4C-403F-9234-3077CC896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F661-FDBB-4FE1-BF36-B5F00D8281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517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00E0A6-067D-4218-906A-0F47F2624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964CDDA0-432A-446D-B1AF-67D71C36E8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E3AEDB3-A174-4657-832C-0B7C9FF3B2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D1FD7BA-97EA-4BF0-B186-5D4D70B34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443D-A02D-4AEF-8057-CE79621012FB}" type="datetimeFigureOut">
              <a:rPr kumimoji="1" lang="ja-JP" altLang="en-US" smtClean="0"/>
              <a:t>2025/2/25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3BC548A-A0B3-41F5-8AB3-1A6FA09C9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C954ED6-1AFD-4711-85F1-D75891232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F661-FDBB-4FE1-BF36-B5F00D8281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005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FD5F8910-30B6-4E2C-89E7-CACD37BC2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842E3BD-EA80-4C3E-AEB4-C352F56656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45D6969-9388-4340-ABFE-37D21AF107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7443D-A02D-4AEF-8057-CE79621012FB}" type="datetimeFigureOut">
              <a:rPr kumimoji="1" lang="ja-JP" altLang="en-US" smtClean="0"/>
              <a:t>2025/2/25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DE50F2A-6F55-4325-9661-43F1A3C9F2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EEE5C99-EA76-4B99-B9C4-F6AA3AF50E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FF661-FDBB-4FE1-BF36-B5F00D8281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9427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png"/><Relationship Id="rId3" Type="http://schemas.openxmlformats.org/officeDocument/2006/relationships/diagramLayout" Target="../diagrams/layout1.xml"/><Relationship Id="rId7" Type="http://schemas.openxmlformats.org/officeDocument/2006/relationships/slide" Target="slide2.xml"/><Relationship Id="rId12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openxmlformats.org/officeDocument/2006/relationships/image" Target="../media/image5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4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0.png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3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A5B0A8-3624-6746-D14B-5E6B3BF3B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3F71E7D-0B42-0CAD-B018-02EFE4211A0D}"/>
              </a:ext>
            </a:extLst>
          </p:cNvPr>
          <p:cNvSpPr txBox="1"/>
          <p:nvPr/>
        </p:nvSpPr>
        <p:spPr>
          <a:xfrm>
            <a:off x="0" y="0"/>
            <a:ext cx="3602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カリキュラム開発研究</a:t>
            </a: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C73FED2B-3A99-9404-1327-FAD0014CA37D}"/>
              </a:ext>
            </a:extLst>
          </p:cNvPr>
          <p:cNvSpPr txBox="1">
            <a:spLocks/>
          </p:cNvSpPr>
          <p:nvPr/>
        </p:nvSpPr>
        <p:spPr>
          <a:xfrm>
            <a:off x="0" y="461665"/>
            <a:ext cx="12192000" cy="173102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研究主題</a:t>
            </a:r>
            <a:br>
              <a:rPr kumimoji="1" lang="en-US" altLang="ja-JP" sz="28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</a:br>
            <a:endParaRPr kumimoji="1" lang="en-US" altLang="ja-JP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32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児童の心身の安定に向けた</a:t>
            </a:r>
            <a:endParaRPr kumimoji="1" lang="en-US" altLang="ja-JP" sz="32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32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知的障害特別支援学校小学部における朝の運動の授業の充実</a:t>
            </a:r>
            <a:br>
              <a:rPr kumimoji="1" lang="en-US" altLang="ja-JP" sz="28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</a:br>
            <a:endParaRPr kumimoji="1" lang="ja-JP" altLang="en-US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1B9A88B7-8B69-E716-D288-69EE3BF1010E}"/>
              </a:ext>
            </a:extLst>
          </p:cNvPr>
          <p:cNvSpPr txBox="1">
            <a:spLocks/>
          </p:cNvSpPr>
          <p:nvPr/>
        </p:nvSpPr>
        <p:spPr>
          <a:xfrm>
            <a:off x="0" y="2778595"/>
            <a:ext cx="12192000" cy="130081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一人１台の学習者用端末を用いた児童の選択を</a:t>
            </a:r>
            <a:endParaRPr kumimoji="1" lang="en-US" altLang="ja-JP" sz="4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手助けするツールの作成方法</a:t>
            </a:r>
            <a:endParaRPr kumimoji="1" lang="ja-JP" altLang="en-US" sz="40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3EA9CBEB-5DE7-901A-D68A-900A306D187B}"/>
              </a:ext>
            </a:extLst>
          </p:cNvPr>
          <p:cNvSpPr txBox="1">
            <a:spLocks/>
          </p:cNvSpPr>
          <p:nvPr/>
        </p:nvSpPr>
        <p:spPr>
          <a:xfrm>
            <a:off x="4924926" y="4934694"/>
            <a:ext cx="7267074" cy="102027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kumimoji="1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kumimoji="1"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kumimoji="1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kumimoji="1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kumimoji="1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kumimoji="1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kumimoji="1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kumimoji="1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kumimoji="1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marR="0" lvl="0" indent="-91440" algn="di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5B9BD5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東京都教職員研修センター研修部授業力向上課</a:t>
            </a:r>
            <a:endParaRPr kumimoji="1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91440" marR="0" lvl="0" indent="-91440" algn="di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5B9BD5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都立久我山青光学園　主任教諭　髙橋　一歩</a:t>
            </a:r>
          </a:p>
        </p:txBody>
      </p:sp>
      <p:sp>
        <p:nvSpPr>
          <p:cNvPr id="3" name="動作設定ボタン: 進む/次へ 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8EDFAA60-B9E0-91FD-7A21-39EC2D49871C}"/>
              </a:ext>
            </a:extLst>
          </p:cNvPr>
          <p:cNvSpPr/>
          <p:nvPr/>
        </p:nvSpPr>
        <p:spPr>
          <a:xfrm>
            <a:off x="11234057" y="6214188"/>
            <a:ext cx="957943" cy="643812"/>
          </a:xfrm>
          <a:prstGeom prst="actionButtonForwardNex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789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FE197C-EF9E-6F7B-2966-791A24B190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59A0964-3AB0-90C0-E36F-EAA9C25C7A3C}"/>
              </a:ext>
            </a:extLst>
          </p:cNvPr>
          <p:cNvSpPr txBox="1"/>
          <p:nvPr/>
        </p:nvSpPr>
        <p:spPr>
          <a:xfrm>
            <a:off x="75384" y="156129"/>
            <a:ext cx="6813096" cy="798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5400" b="1" spc="-5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８</a:t>
            </a:r>
            <a:r>
              <a:rPr kumimoji="1" lang="ja-JP" altLang="en-US" sz="5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活用方法の例</a:t>
            </a:r>
          </a:p>
        </p:txBody>
      </p:sp>
      <p:sp>
        <p:nvSpPr>
          <p:cNvPr id="2" name="動作設定ボタン: 最初に移動 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69AD2ECC-AC54-B622-8462-1C97A85DEE87}"/>
              </a:ext>
            </a:extLst>
          </p:cNvPr>
          <p:cNvSpPr/>
          <p:nvPr/>
        </p:nvSpPr>
        <p:spPr>
          <a:xfrm>
            <a:off x="1" y="6345260"/>
            <a:ext cx="804740" cy="512740"/>
          </a:xfrm>
          <a:prstGeom prst="actionButtonBeginning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2" name="タイトル 1">
            <a:extLst>
              <a:ext uri="{FF2B5EF4-FFF2-40B4-BE49-F238E27FC236}">
                <a16:creationId xmlns:a16="http://schemas.microsoft.com/office/drawing/2014/main" id="{D88E8049-B129-34B9-83AF-73DE3F561246}"/>
              </a:ext>
            </a:extLst>
          </p:cNvPr>
          <p:cNvSpPr txBox="1">
            <a:spLocks/>
          </p:cNvSpPr>
          <p:nvPr/>
        </p:nvSpPr>
        <p:spPr>
          <a:xfrm>
            <a:off x="981436" y="954809"/>
            <a:ext cx="6264095" cy="41351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児童一人一人が二択から選択する</a:t>
            </a: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D8B67C22-80FB-A0FF-FE30-0AB04A90AC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206629"/>
              </p:ext>
            </p:extLst>
          </p:nvPr>
        </p:nvGraphicFramePr>
        <p:xfrm>
          <a:off x="149468" y="1579357"/>
          <a:ext cx="7015214" cy="4765903"/>
        </p:xfrm>
        <a:graphic>
          <a:graphicData uri="http://schemas.openxmlformats.org/drawingml/2006/table">
            <a:tbl>
              <a:tblPr firstRow="1" firstCol="1" bandRow="1"/>
              <a:tblGrid>
                <a:gridCol w="624117">
                  <a:extLst>
                    <a:ext uri="{9D8B030D-6E8A-4147-A177-3AD203B41FA5}">
                      <a16:colId xmlns:a16="http://schemas.microsoft.com/office/drawing/2014/main" val="2328990374"/>
                    </a:ext>
                  </a:extLst>
                </a:gridCol>
                <a:gridCol w="2671387">
                  <a:extLst>
                    <a:ext uri="{9D8B030D-6E8A-4147-A177-3AD203B41FA5}">
                      <a16:colId xmlns:a16="http://schemas.microsoft.com/office/drawing/2014/main" val="1189690271"/>
                    </a:ext>
                  </a:extLst>
                </a:gridCol>
                <a:gridCol w="3719710">
                  <a:extLst>
                    <a:ext uri="{9D8B030D-6E8A-4147-A177-3AD203B41FA5}">
                      <a16:colId xmlns:a16="http://schemas.microsoft.com/office/drawing/2014/main" val="665247092"/>
                    </a:ext>
                  </a:extLst>
                </a:gridCol>
              </a:tblGrid>
              <a:tr h="140871">
                <a:tc>
                  <a:txBody>
                    <a:bodyPr/>
                    <a:lstStyle/>
                    <a:p>
                      <a:pPr algn="ctr"/>
                      <a:r>
                        <a:rPr kumimoji="1" lang="ja-JP" sz="1050" kern="10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時間</a:t>
                      </a:r>
                      <a:endParaRPr lang="ja-JP" sz="1050" kern="10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0373" marR="603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○学習内容</a:t>
                      </a:r>
                      <a:r>
                        <a:rPr kumimoji="1" lang="en-US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kumimoji="1" lang="ja-JP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・学習活動</a:t>
                      </a:r>
                      <a:endParaRPr kumimoji="1" lang="en-US" altLang="ja-JP" sz="1050" kern="100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0373" marR="603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sz="1050" kern="10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指導上の留意点</a:t>
                      </a:r>
                      <a:r>
                        <a:rPr kumimoji="1" lang="en-US" sz="1050" kern="10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kumimoji="1" lang="ja-JP" sz="1050" kern="10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配慮事項</a:t>
                      </a:r>
                      <a:endParaRPr lang="ja-JP" sz="1050" kern="10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0373" marR="603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4333247"/>
                  </a:ext>
                </a:extLst>
              </a:tr>
              <a:tr h="601495">
                <a:tc>
                  <a:txBody>
                    <a:bodyPr/>
                    <a:lstStyle/>
                    <a:p>
                      <a:pPr algn="ctr">
                        <a:spcAft>
                          <a:spcPts val="800"/>
                        </a:spcAft>
                      </a:pPr>
                      <a:r>
                        <a:rPr kumimoji="1" lang="ja-JP" sz="1050" kern="10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導入</a:t>
                      </a:r>
                      <a:endParaRPr lang="ja-JP" sz="1050" kern="10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ＭＳ Ｐゴシック" panose="020B0600070205080204" pitchFamily="50" charset="-128"/>
                      </a:endParaRPr>
                    </a:p>
                    <a:p>
                      <a:pPr algn="ctr"/>
                      <a:r>
                        <a:rPr kumimoji="1" lang="ja-JP" sz="1050" kern="10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３分</a:t>
                      </a:r>
                      <a:endParaRPr lang="ja-JP" sz="1050" kern="10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0373" marR="603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kumimoji="1" lang="ja-JP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○　挨拶</a:t>
                      </a: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ＭＳ Ｐゴシック" panose="020B0600070205080204" pitchFamily="50" charset="-128"/>
                      </a:endParaRPr>
                    </a:p>
                    <a:p>
                      <a:pPr algn="just">
                        <a:spcAft>
                          <a:spcPts val="800"/>
                        </a:spcAft>
                      </a:pPr>
                      <a:r>
                        <a:rPr kumimoji="1" lang="ja-JP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・　始業の挨拶をする。</a:t>
                      </a: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ＭＳ Ｐゴシック" panose="020B0600070205080204" pitchFamily="50" charset="-128"/>
                      </a:endParaRPr>
                    </a:p>
                    <a:p>
                      <a:pPr algn="just"/>
                      <a:r>
                        <a:rPr kumimoji="1" lang="ja-JP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・　本時の予定の確認をする。</a:t>
                      </a:r>
                      <a:endParaRPr kumimoji="1" lang="en-US" altLang="ja-JP" sz="1050" kern="100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0373" marR="603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37160" indent="-137160" algn="just">
                        <a:spcAft>
                          <a:spcPts val="800"/>
                        </a:spcAft>
                      </a:pPr>
                      <a:r>
                        <a:rPr kumimoji="1" lang="ja-JP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・　児童の実態に応じて、</a:t>
                      </a:r>
                      <a:r>
                        <a:rPr kumimoji="1" lang="ja-JP" altLang="en-US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教員</a:t>
                      </a:r>
                      <a:r>
                        <a:rPr kumimoji="1" lang="ja-JP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に注目できるよう支援する。</a:t>
                      </a: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ＭＳ Ｐゴシック" panose="020B0600070205080204" pitchFamily="50" charset="-128"/>
                      </a:endParaRPr>
                    </a:p>
                    <a:p>
                      <a:pPr marL="133350" indent="-133350" algn="just"/>
                      <a:r>
                        <a:rPr kumimoji="1" lang="en-US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0373" marR="603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0351755"/>
                  </a:ext>
                </a:extLst>
              </a:tr>
              <a:tr h="2759303">
                <a:tc>
                  <a:txBody>
                    <a:bodyPr/>
                    <a:lstStyle/>
                    <a:p>
                      <a:pPr algn="ctr">
                        <a:spcAft>
                          <a:spcPts val="800"/>
                        </a:spcAft>
                      </a:pPr>
                      <a:endParaRPr kumimoji="1" lang="en-US" altLang="ja-JP" sz="1050" kern="100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800"/>
                        </a:spcAft>
                      </a:pPr>
                      <a:r>
                        <a:rPr kumimoji="1" lang="ja-JP" altLang="ja-JP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展開</a:t>
                      </a:r>
                      <a:endParaRPr lang="ja-JP" alt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ＭＳ Ｐゴシック" panose="020B0600070205080204" pitchFamily="50" charset="-128"/>
                      </a:endParaRPr>
                    </a:p>
                    <a:p>
                      <a:pPr algn="ctr">
                        <a:spcAft>
                          <a:spcPts val="800"/>
                        </a:spcAft>
                      </a:pPr>
                      <a:r>
                        <a:rPr kumimoji="1" lang="en-US" altLang="ja-JP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kumimoji="1" lang="ja-JP" altLang="ja-JP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分</a:t>
                      </a:r>
                      <a:endParaRPr lang="ja-JP" alt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ＭＳ Ｐゴシック" panose="020B0600070205080204" pitchFamily="50" charset="-128"/>
                      </a:endParaRPr>
                    </a:p>
                    <a:p>
                      <a:pPr algn="ctr">
                        <a:spcAft>
                          <a:spcPts val="800"/>
                        </a:spcAft>
                      </a:pP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0373" marR="603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0373" marR="603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37160" indent="-137160" algn="just">
                        <a:spcAft>
                          <a:spcPts val="800"/>
                        </a:spcAft>
                      </a:pPr>
                      <a:endParaRPr lang="ja-JP" alt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0373" marR="603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8994519"/>
                  </a:ext>
                </a:extLst>
              </a:tr>
              <a:tr h="742366">
                <a:tc>
                  <a:txBody>
                    <a:bodyPr/>
                    <a:lstStyle/>
                    <a:p>
                      <a:pPr algn="ctr">
                        <a:spcAft>
                          <a:spcPts val="800"/>
                        </a:spcAft>
                      </a:pPr>
                      <a:r>
                        <a:rPr kumimoji="1" lang="ja-JP" sz="1050" kern="10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まとめ</a:t>
                      </a:r>
                      <a:endParaRPr lang="ja-JP" sz="1050" kern="10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ＭＳ Ｐゴシック" panose="020B0600070205080204" pitchFamily="50" charset="-128"/>
                      </a:endParaRPr>
                    </a:p>
                    <a:p>
                      <a:pPr algn="ctr"/>
                      <a:r>
                        <a:rPr kumimoji="1" lang="ja-JP" sz="1050" kern="10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３分</a:t>
                      </a:r>
                      <a:endParaRPr lang="ja-JP" sz="1050" kern="10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0373" marR="603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kumimoji="1" lang="ja-JP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○　挨拶</a:t>
                      </a: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ＭＳ Ｐゴシック" panose="020B0600070205080204" pitchFamily="50" charset="-128"/>
                      </a:endParaRPr>
                    </a:p>
                    <a:p>
                      <a:pPr algn="just">
                        <a:spcAft>
                          <a:spcPts val="800"/>
                        </a:spcAft>
                      </a:pPr>
                      <a:r>
                        <a:rPr kumimoji="1" lang="ja-JP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・　一人１台の学習者端末を用いて活動を振り返る。</a:t>
                      </a: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ＭＳ Ｐゴシック" panose="020B0600070205080204" pitchFamily="50" charset="-128"/>
                      </a:endParaRPr>
                    </a:p>
                    <a:p>
                      <a:pPr algn="just"/>
                      <a:r>
                        <a:rPr kumimoji="1" lang="ja-JP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・　終業の挨拶をする。</a:t>
                      </a: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0373" marR="603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33350" indent="-133350" algn="just"/>
                      <a:r>
                        <a:rPr kumimoji="1" lang="ja-JP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・　児童の実態に応じて振り返りの選択肢の内容を変更する。</a:t>
                      </a: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0373" marR="603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9282731"/>
                  </a:ext>
                </a:extLst>
              </a:tr>
            </a:tbl>
          </a:graphicData>
        </a:graphic>
      </p:graphicFrame>
      <p:sp>
        <p:nvSpPr>
          <p:cNvPr id="17" name="タイトル 1">
            <a:extLst>
              <a:ext uri="{FF2B5EF4-FFF2-40B4-BE49-F238E27FC236}">
                <a16:creationId xmlns:a16="http://schemas.microsoft.com/office/drawing/2014/main" id="{6C212733-1C20-0912-CB6F-707213607F95}"/>
              </a:ext>
            </a:extLst>
          </p:cNvPr>
          <p:cNvSpPr txBox="1">
            <a:spLocks/>
          </p:cNvSpPr>
          <p:nvPr/>
        </p:nvSpPr>
        <p:spPr>
          <a:xfrm>
            <a:off x="7379974" y="218359"/>
            <a:ext cx="1974695" cy="41351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配置図（例）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A11A92C7-B726-67AB-3BA2-454461CB2D19}"/>
              </a:ext>
            </a:extLst>
          </p:cNvPr>
          <p:cNvSpPr/>
          <p:nvPr/>
        </p:nvSpPr>
        <p:spPr>
          <a:xfrm>
            <a:off x="7424014" y="911815"/>
            <a:ext cx="4615542" cy="1026532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二等辺三角形 18">
            <a:extLst>
              <a:ext uri="{FF2B5EF4-FFF2-40B4-BE49-F238E27FC236}">
                <a16:creationId xmlns:a16="http://schemas.microsoft.com/office/drawing/2014/main" id="{EF9BD5C9-BB39-76AB-DE3F-F729F26DA859}"/>
              </a:ext>
            </a:extLst>
          </p:cNvPr>
          <p:cNvSpPr/>
          <p:nvPr/>
        </p:nvSpPr>
        <p:spPr>
          <a:xfrm>
            <a:off x="9192377" y="1129529"/>
            <a:ext cx="148046" cy="217714"/>
          </a:xfrm>
          <a:prstGeom prst="triangl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二等辺三角形 19">
            <a:extLst>
              <a:ext uri="{FF2B5EF4-FFF2-40B4-BE49-F238E27FC236}">
                <a16:creationId xmlns:a16="http://schemas.microsoft.com/office/drawing/2014/main" id="{7939B727-5CC1-3449-E237-7A75BB97B377}"/>
              </a:ext>
            </a:extLst>
          </p:cNvPr>
          <p:cNvSpPr/>
          <p:nvPr/>
        </p:nvSpPr>
        <p:spPr>
          <a:xfrm>
            <a:off x="9192377" y="1648087"/>
            <a:ext cx="148046" cy="217714"/>
          </a:xfrm>
          <a:prstGeom prst="triangl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F863F64D-09A0-3CF7-D40F-C4918A92B0B1}"/>
              </a:ext>
            </a:extLst>
          </p:cNvPr>
          <p:cNvCxnSpPr>
            <a:stCxn id="19" idx="0"/>
            <a:endCxn id="20" idx="0"/>
          </p:cNvCxnSpPr>
          <p:nvPr/>
        </p:nvCxnSpPr>
        <p:spPr>
          <a:xfrm>
            <a:off x="9266400" y="1129529"/>
            <a:ext cx="0" cy="51855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E0BD4A3B-494E-00CF-3FE1-394BEFF19368}"/>
              </a:ext>
            </a:extLst>
          </p:cNvPr>
          <p:cNvSpPr/>
          <p:nvPr/>
        </p:nvSpPr>
        <p:spPr>
          <a:xfrm>
            <a:off x="11108785" y="1717493"/>
            <a:ext cx="868766" cy="21771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7C693932-61BB-8B1A-CE07-2734D75D7327}"/>
              </a:ext>
            </a:extLst>
          </p:cNvPr>
          <p:cNvSpPr/>
          <p:nvPr/>
        </p:nvSpPr>
        <p:spPr>
          <a:xfrm>
            <a:off x="11108785" y="911815"/>
            <a:ext cx="868766" cy="21771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タイトル 1">
            <a:extLst>
              <a:ext uri="{FF2B5EF4-FFF2-40B4-BE49-F238E27FC236}">
                <a16:creationId xmlns:a16="http://schemas.microsoft.com/office/drawing/2014/main" id="{8E74F3D2-2725-D8F2-D0F5-63B1009567A6}"/>
              </a:ext>
            </a:extLst>
          </p:cNvPr>
          <p:cNvSpPr txBox="1">
            <a:spLocks/>
          </p:cNvSpPr>
          <p:nvPr/>
        </p:nvSpPr>
        <p:spPr>
          <a:xfrm>
            <a:off x="7328793" y="3056641"/>
            <a:ext cx="5306008" cy="79868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　選択と運動の場を分けることで</a:t>
            </a:r>
            <a:endParaRPr lang="en-US" altLang="ja-JP" sz="24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  活動の見通しが明確になる。</a:t>
            </a:r>
            <a:endParaRPr kumimoji="1" lang="ja-JP" altLang="en-US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sp>
        <p:nvSpPr>
          <p:cNvPr id="29" name="タイトル 1">
            <a:extLst>
              <a:ext uri="{FF2B5EF4-FFF2-40B4-BE49-F238E27FC236}">
                <a16:creationId xmlns:a16="http://schemas.microsoft.com/office/drawing/2014/main" id="{FD30ECF6-3313-C749-4755-308945533F58}"/>
              </a:ext>
            </a:extLst>
          </p:cNvPr>
          <p:cNvSpPr txBox="1">
            <a:spLocks/>
          </p:cNvSpPr>
          <p:nvPr/>
        </p:nvSpPr>
        <p:spPr>
          <a:xfrm>
            <a:off x="7318503" y="3758799"/>
            <a:ext cx="5306008" cy="114959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　選択の際は、机等に一人１台の</a:t>
            </a:r>
            <a:endParaRPr lang="en-US" altLang="ja-JP" sz="24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学習者用端末を置いた上で立位で</a:t>
            </a:r>
            <a:endParaRPr lang="en-US" altLang="ja-JP" sz="24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使用する。</a:t>
            </a:r>
            <a:endParaRPr kumimoji="1" lang="ja-JP" altLang="en-US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B336AE78-9612-04AC-CDEB-B15A2E76A77D}"/>
              </a:ext>
            </a:extLst>
          </p:cNvPr>
          <p:cNvSpPr/>
          <p:nvPr/>
        </p:nvSpPr>
        <p:spPr>
          <a:xfrm>
            <a:off x="7525070" y="1198936"/>
            <a:ext cx="1489688" cy="736271"/>
          </a:xfrm>
          <a:prstGeom prst="roundRect">
            <a:avLst/>
          </a:prstGeom>
          <a:solidFill>
            <a:schemeClr val="accent2">
              <a:lumMod val="75000"/>
              <a:alpha val="2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b="1" dirty="0">
                <a:solidFill>
                  <a:schemeClr val="tx1"/>
                </a:solidFill>
              </a:rPr>
              <a:t>活動</a:t>
            </a:r>
            <a:endParaRPr kumimoji="1" lang="en-US" altLang="ja-JP" sz="2400" b="1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2400" b="1" dirty="0">
                <a:solidFill>
                  <a:schemeClr val="tx1"/>
                </a:solidFill>
              </a:rPr>
              <a:t>場所</a:t>
            </a: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B5F823AC-3329-8AEF-B6D2-7410BB2F3FC3}"/>
              </a:ext>
            </a:extLst>
          </p:cNvPr>
          <p:cNvSpPr/>
          <p:nvPr/>
        </p:nvSpPr>
        <p:spPr>
          <a:xfrm>
            <a:off x="9414446" y="1190505"/>
            <a:ext cx="1489688" cy="736271"/>
          </a:xfrm>
          <a:prstGeom prst="roundRect">
            <a:avLst/>
          </a:prstGeom>
          <a:solidFill>
            <a:schemeClr val="accent2">
              <a:lumMod val="75000"/>
              <a:alpha val="2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b="1" dirty="0">
                <a:solidFill>
                  <a:schemeClr val="tx1"/>
                </a:solidFill>
              </a:rPr>
              <a:t>活動</a:t>
            </a:r>
            <a:endParaRPr kumimoji="1" lang="en-US" altLang="ja-JP" sz="2400" b="1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2400" b="1" dirty="0">
                <a:solidFill>
                  <a:schemeClr val="tx1"/>
                </a:solidFill>
              </a:rPr>
              <a:t>場所</a:t>
            </a:r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48E29B48-7F4A-F12D-DFFB-0513DEF653EF}"/>
              </a:ext>
            </a:extLst>
          </p:cNvPr>
          <p:cNvSpPr/>
          <p:nvPr/>
        </p:nvSpPr>
        <p:spPr>
          <a:xfrm>
            <a:off x="10956387" y="911815"/>
            <a:ext cx="1083169" cy="1014961"/>
          </a:xfrm>
          <a:prstGeom prst="roundRect">
            <a:avLst/>
          </a:prstGeom>
          <a:solidFill>
            <a:srgbClr val="00B050">
              <a:alpha val="25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b="1" dirty="0">
                <a:solidFill>
                  <a:schemeClr val="tx1"/>
                </a:solidFill>
              </a:rPr>
              <a:t>選択する</a:t>
            </a:r>
            <a:endParaRPr kumimoji="1" lang="en-US" altLang="ja-JP" sz="1400" b="1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1400" b="1" dirty="0">
                <a:solidFill>
                  <a:schemeClr val="tx1"/>
                </a:solidFill>
              </a:rPr>
              <a:t>場所</a:t>
            </a:r>
            <a:endParaRPr kumimoji="1" lang="en-US" altLang="ja-JP" sz="1400" b="1" dirty="0">
              <a:solidFill>
                <a:schemeClr val="tx1"/>
              </a:solidFill>
            </a:endParaRPr>
          </a:p>
          <a:p>
            <a:pPr algn="ctr"/>
            <a:r>
              <a:rPr lang="ja-JP" altLang="en-US" sz="700" b="1" dirty="0">
                <a:solidFill>
                  <a:schemeClr val="tx1"/>
                </a:solidFill>
              </a:rPr>
              <a:t>（児童待機場所）</a:t>
            </a:r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7" name="フローチャート: 結合子 6">
            <a:extLst>
              <a:ext uri="{FF2B5EF4-FFF2-40B4-BE49-F238E27FC236}">
                <a16:creationId xmlns:a16="http://schemas.microsoft.com/office/drawing/2014/main" id="{FEDE18F9-56C7-6950-64F0-8A4BD61F15B0}"/>
              </a:ext>
            </a:extLst>
          </p:cNvPr>
          <p:cNvSpPr/>
          <p:nvPr/>
        </p:nvSpPr>
        <p:spPr>
          <a:xfrm>
            <a:off x="7904625" y="585646"/>
            <a:ext cx="731520" cy="449082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T1</a:t>
            </a:r>
            <a:endParaRPr kumimoji="1" lang="ja-JP" altLang="en-US" dirty="0"/>
          </a:p>
        </p:txBody>
      </p:sp>
      <p:sp>
        <p:nvSpPr>
          <p:cNvPr id="8" name="フローチャート: 結合子 7">
            <a:extLst>
              <a:ext uri="{FF2B5EF4-FFF2-40B4-BE49-F238E27FC236}">
                <a16:creationId xmlns:a16="http://schemas.microsoft.com/office/drawing/2014/main" id="{D5A81CBE-A147-4851-C490-82BB34A20A58}"/>
              </a:ext>
            </a:extLst>
          </p:cNvPr>
          <p:cNvSpPr/>
          <p:nvPr/>
        </p:nvSpPr>
        <p:spPr>
          <a:xfrm>
            <a:off x="9879320" y="539740"/>
            <a:ext cx="731520" cy="449082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T</a:t>
            </a:r>
            <a:r>
              <a:rPr lang="en-US" altLang="ja-JP" dirty="0"/>
              <a:t>2</a:t>
            </a:r>
            <a:endParaRPr kumimoji="1" lang="ja-JP" altLang="en-US" dirty="0"/>
          </a:p>
        </p:txBody>
      </p:sp>
      <p:cxnSp>
        <p:nvCxnSpPr>
          <p:cNvPr id="9" name="コネクタ: カギ線 8">
            <a:extLst>
              <a:ext uri="{FF2B5EF4-FFF2-40B4-BE49-F238E27FC236}">
                <a16:creationId xmlns:a16="http://schemas.microsoft.com/office/drawing/2014/main" id="{904BE005-AD4D-BB47-3D08-E9474BBB999D}"/>
              </a:ext>
            </a:extLst>
          </p:cNvPr>
          <p:cNvCxnSpPr>
            <a:cxnSpLocks/>
            <a:stCxn id="3" idx="0"/>
          </p:cNvCxnSpPr>
          <p:nvPr/>
        </p:nvCxnSpPr>
        <p:spPr>
          <a:xfrm rot="5400000" flipH="1" flipV="1">
            <a:off x="9486936" y="-219170"/>
            <a:ext cx="201085" cy="2635129"/>
          </a:xfrm>
          <a:prstGeom prst="bentConnector2">
            <a:avLst/>
          </a:prstGeom>
          <a:ln w="57150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矢印コネクタ 32">
            <a:extLst>
              <a:ext uri="{FF2B5EF4-FFF2-40B4-BE49-F238E27FC236}">
                <a16:creationId xmlns:a16="http://schemas.microsoft.com/office/drawing/2014/main" id="{85335886-EDFE-DED3-4D4B-BE16A6112766}"/>
              </a:ext>
            </a:extLst>
          </p:cNvPr>
          <p:cNvCxnSpPr/>
          <p:nvPr/>
        </p:nvCxnSpPr>
        <p:spPr>
          <a:xfrm>
            <a:off x="10227132" y="1036568"/>
            <a:ext cx="10533" cy="21557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矢印コネクタ 33">
            <a:extLst>
              <a:ext uri="{FF2B5EF4-FFF2-40B4-BE49-F238E27FC236}">
                <a16:creationId xmlns:a16="http://schemas.microsoft.com/office/drawing/2014/main" id="{AE1910B1-2C76-E1EE-76F5-75CE5CC4FFA0}"/>
              </a:ext>
            </a:extLst>
          </p:cNvPr>
          <p:cNvCxnSpPr>
            <a:cxnSpLocks/>
          </p:cNvCxnSpPr>
          <p:nvPr/>
        </p:nvCxnSpPr>
        <p:spPr>
          <a:xfrm>
            <a:off x="8049086" y="2246165"/>
            <a:ext cx="1305584" cy="0"/>
          </a:xfrm>
          <a:prstGeom prst="straightConnector1">
            <a:avLst/>
          </a:prstGeom>
          <a:ln w="57150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99B82E9F-1A37-EFE6-82D9-282E43549D58}"/>
              </a:ext>
            </a:extLst>
          </p:cNvPr>
          <p:cNvSpPr txBox="1"/>
          <p:nvPr/>
        </p:nvSpPr>
        <p:spPr>
          <a:xfrm>
            <a:off x="9518781" y="2059010"/>
            <a:ext cx="1372223" cy="369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/>
              <a:t>児童の動線</a:t>
            </a:r>
          </a:p>
        </p:txBody>
      </p:sp>
      <p:sp>
        <p:nvSpPr>
          <p:cNvPr id="36" name="タイトル 1">
            <a:extLst>
              <a:ext uri="{FF2B5EF4-FFF2-40B4-BE49-F238E27FC236}">
                <a16:creationId xmlns:a16="http://schemas.microsoft.com/office/drawing/2014/main" id="{B2E370EA-48AC-3631-9883-7DAF231BC368}"/>
              </a:ext>
            </a:extLst>
          </p:cNvPr>
          <p:cNvSpPr txBox="1">
            <a:spLocks/>
          </p:cNvSpPr>
          <p:nvPr/>
        </p:nvSpPr>
        <p:spPr>
          <a:xfrm>
            <a:off x="7318503" y="4771640"/>
            <a:ext cx="4968784" cy="102583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　選択の際は、教師は選択する場</a:t>
            </a:r>
            <a:endParaRPr lang="en-US" altLang="ja-JP" sz="24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に移動し、必要に応じて言葉かけ</a:t>
            </a:r>
            <a:endParaRPr lang="en-US" altLang="ja-JP" sz="24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等選択を促す。</a:t>
            </a:r>
            <a:endParaRPr kumimoji="1" lang="ja-JP" altLang="en-US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sp>
        <p:nvSpPr>
          <p:cNvPr id="37" name="タイトル 1">
            <a:extLst>
              <a:ext uri="{FF2B5EF4-FFF2-40B4-BE49-F238E27FC236}">
                <a16:creationId xmlns:a16="http://schemas.microsoft.com/office/drawing/2014/main" id="{E72FC4DB-C54C-CB8A-A6F4-BEAB2654659E}"/>
              </a:ext>
            </a:extLst>
          </p:cNvPr>
          <p:cNvSpPr txBox="1">
            <a:spLocks/>
          </p:cNvSpPr>
          <p:nvPr/>
        </p:nvSpPr>
        <p:spPr>
          <a:xfrm>
            <a:off x="7318503" y="5797471"/>
            <a:ext cx="5306008" cy="79868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　運動の際は、教師がそれぞれの</a:t>
            </a:r>
            <a:endParaRPr lang="en-US" altLang="ja-JP" sz="24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場所で支援をする。</a:t>
            </a:r>
            <a:endParaRPr kumimoji="1" lang="ja-JP" altLang="en-US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sp>
        <p:nvSpPr>
          <p:cNvPr id="10" name="角丸四角形 13">
            <a:extLst>
              <a:ext uri="{FF2B5EF4-FFF2-40B4-BE49-F238E27FC236}">
                <a16:creationId xmlns:a16="http://schemas.microsoft.com/office/drawing/2014/main" id="{12470A2A-721B-29BA-C668-7931EDB6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331077" y="137842"/>
            <a:ext cx="4787402" cy="2290491"/>
          </a:xfrm>
          <a:prstGeom prst="roundRect">
            <a:avLst>
              <a:gd name="adj" fmla="val 3668"/>
            </a:avLst>
          </a:prstGeom>
          <a:noFill/>
          <a:ln w="571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1" name="動作設定ボタン: 進む/次へ 1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5C46E27E-B9F0-FFF8-BA03-8BD9B64A7749}"/>
              </a:ext>
            </a:extLst>
          </p:cNvPr>
          <p:cNvSpPr/>
          <p:nvPr/>
        </p:nvSpPr>
        <p:spPr>
          <a:xfrm>
            <a:off x="11310151" y="6345258"/>
            <a:ext cx="881849" cy="512741"/>
          </a:xfrm>
          <a:prstGeom prst="actionButtonForwardNex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60642B36-BFA4-E495-A046-D965309F3C28}"/>
              </a:ext>
            </a:extLst>
          </p:cNvPr>
          <p:cNvSpPr txBox="1">
            <a:spLocks/>
          </p:cNvSpPr>
          <p:nvPr/>
        </p:nvSpPr>
        <p:spPr>
          <a:xfrm>
            <a:off x="7080124" y="2607005"/>
            <a:ext cx="6264095" cy="41351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○  指導上の留意点・配慮事項（例）</a:t>
            </a:r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DDFC3AEC-F314-9063-2BBF-F9FA99BB1A65}"/>
              </a:ext>
            </a:extLst>
          </p:cNvPr>
          <p:cNvSpPr/>
          <p:nvPr/>
        </p:nvSpPr>
        <p:spPr>
          <a:xfrm>
            <a:off x="765320" y="2896161"/>
            <a:ext cx="4252248" cy="873202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>
                <a:solidFill>
                  <a:schemeClr val="tx1"/>
                </a:solidFill>
              </a:rPr>
              <a:t>作成したツールを用いて</a:t>
            </a:r>
            <a:endParaRPr kumimoji="1" lang="en-US" altLang="ja-JP" sz="2800" b="1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2800" b="1" dirty="0">
                <a:solidFill>
                  <a:schemeClr val="tx1"/>
                </a:solidFill>
              </a:rPr>
              <a:t>二択から選択する</a:t>
            </a:r>
          </a:p>
        </p:txBody>
      </p:sp>
      <p:sp>
        <p:nvSpPr>
          <p:cNvPr id="26" name="四角形: 角を丸くする 25">
            <a:extLst>
              <a:ext uri="{FF2B5EF4-FFF2-40B4-BE49-F238E27FC236}">
                <a16:creationId xmlns:a16="http://schemas.microsoft.com/office/drawing/2014/main" id="{BCD8A028-C91E-99A8-79F6-4728DAFB82C4}"/>
              </a:ext>
            </a:extLst>
          </p:cNvPr>
          <p:cNvSpPr/>
          <p:nvPr/>
        </p:nvSpPr>
        <p:spPr>
          <a:xfrm>
            <a:off x="765320" y="4621161"/>
            <a:ext cx="4252248" cy="581255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>
                <a:solidFill>
                  <a:schemeClr val="tx1"/>
                </a:solidFill>
              </a:rPr>
              <a:t>全員で同じ運動を行う</a:t>
            </a:r>
          </a:p>
        </p:txBody>
      </p:sp>
      <p:sp>
        <p:nvSpPr>
          <p:cNvPr id="30" name="四角形: 角を丸くする 29">
            <a:extLst>
              <a:ext uri="{FF2B5EF4-FFF2-40B4-BE49-F238E27FC236}">
                <a16:creationId xmlns:a16="http://schemas.microsoft.com/office/drawing/2014/main" id="{22B0CEAC-82AE-F672-4A3D-3F6BE67B5787}"/>
              </a:ext>
            </a:extLst>
          </p:cNvPr>
          <p:cNvSpPr/>
          <p:nvPr/>
        </p:nvSpPr>
        <p:spPr>
          <a:xfrm>
            <a:off x="765320" y="3970250"/>
            <a:ext cx="4252248" cy="40629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>
                <a:solidFill>
                  <a:schemeClr val="tx1"/>
                </a:solidFill>
              </a:rPr>
              <a:t>運動の準備</a:t>
            </a:r>
          </a:p>
        </p:txBody>
      </p:sp>
      <p:sp>
        <p:nvSpPr>
          <p:cNvPr id="31" name="矢印: 下カーブ 30">
            <a:extLst>
              <a:ext uri="{FF2B5EF4-FFF2-40B4-BE49-F238E27FC236}">
                <a16:creationId xmlns:a16="http://schemas.microsoft.com/office/drawing/2014/main" id="{160C66BE-17F5-DA6A-FA45-085D32251D87}"/>
              </a:ext>
            </a:extLst>
          </p:cNvPr>
          <p:cNvSpPr/>
          <p:nvPr/>
        </p:nvSpPr>
        <p:spPr>
          <a:xfrm rot="16200000">
            <a:off x="-358828" y="3928860"/>
            <a:ext cx="1980555" cy="346580"/>
          </a:xfrm>
          <a:prstGeom prst="curvedDownArrow">
            <a:avLst>
              <a:gd name="adj1" fmla="val 37249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2" name="フレーム 31">
            <a:extLst>
              <a:ext uri="{FF2B5EF4-FFF2-40B4-BE49-F238E27FC236}">
                <a16:creationId xmlns:a16="http://schemas.microsoft.com/office/drawing/2014/main" id="{0B4D68C5-D5F5-4B7C-DDBB-D061EC04ECB5}"/>
              </a:ext>
            </a:extLst>
          </p:cNvPr>
          <p:cNvSpPr/>
          <p:nvPr/>
        </p:nvSpPr>
        <p:spPr>
          <a:xfrm>
            <a:off x="149468" y="2777184"/>
            <a:ext cx="4999678" cy="2719375"/>
          </a:xfrm>
          <a:prstGeom prst="frame">
            <a:avLst>
              <a:gd name="adj1" fmla="val 3156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9" name="四角形: 角を丸くする 38">
            <a:extLst>
              <a:ext uri="{FF2B5EF4-FFF2-40B4-BE49-F238E27FC236}">
                <a16:creationId xmlns:a16="http://schemas.microsoft.com/office/drawing/2014/main" id="{0DDAFD38-E570-4D48-1502-C64C1C5C1D10}"/>
              </a:ext>
            </a:extLst>
          </p:cNvPr>
          <p:cNvSpPr/>
          <p:nvPr/>
        </p:nvSpPr>
        <p:spPr>
          <a:xfrm>
            <a:off x="5180018" y="2777184"/>
            <a:ext cx="1910396" cy="2719375"/>
          </a:xfrm>
          <a:prstGeom prst="roundRect">
            <a:avLst/>
          </a:prstGeom>
          <a:solidFill>
            <a:srgbClr val="7030A0">
              <a:alpha val="25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 b="1" dirty="0">
                <a:solidFill>
                  <a:schemeClr val="tx1"/>
                </a:solidFill>
              </a:rPr>
              <a:t>教員が主導で活動を進行</a:t>
            </a:r>
            <a:endParaRPr lang="en-US" altLang="ja-JP" sz="2000" b="1" dirty="0">
              <a:solidFill>
                <a:schemeClr val="tx1"/>
              </a:solidFill>
            </a:endParaRPr>
          </a:p>
          <a:p>
            <a:pPr algn="ctr"/>
            <a:r>
              <a:rPr lang="ja-JP" altLang="en-US" sz="2000" b="1" dirty="0">
                <a:solidFill>
                  <a:schemeClr val="tx1"/>
                </a:solidFill>
              </a:rPr>
              <a:t>する</a:t>
            </a:r>
            <a:endParaRPr lang="en-US" altLang="ja-JP" sz="2000" b="1" dirty="0">
              <a:solidFill>
                <a:schemeClr val="tx1"/>
              </a:solidFill>
            </a:endParaRPr>
          </a:p>
        </p:txBody>
      </p:sp>
      <p:cxnSp>
        <p:nvCxnSpPr>
          <p:cNvPr id="40" name="直線矢印コネクタ 39">
            <a:extLst>
              <a:ext uri="{FF2B5EF4-FFF2-40B4-BE49-F238E27FC236}">
                <a16:creationId xmlns:a16="http://schemas.microsoft.com/office/drawing/2014/main" id="{D57739F3-8235-0558-B9FC-3BF4DD7A9BD3}"/>
              </a:ext>
            </a:extLst>
          </p:cNvPr>
          <p:cNvCxnSpPr>
            <a:cxnSpLocks/>
            <a:stCxn id="21" idx="2"/>
            <a:endCxn id="30" idx="0"/>
          </p:cNvCxnSpPr>
          <p:nvPr/>
        </p:nvCxnSpPr>
        <p:spPr>
          <a:xfrm>
            <a:off x="2891444" y="3769363"/>
            <a:ext cx="0" cy="20088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矢印コネクタ 40">
            <a:extLst>
              <a:ext uri="{FF2B5EF4-FFF2-40B4-BE49-F238E27FC236}">
                <a16:creationId xmlns:a16="http://schemas.microsoft.com/office/drawing/2014/main" id="{85460870-5542-7118-249B-7F59E9FD730C}"/>
              </a:ext>
            </a:extLst>
          </p:cNvPr>
          <p:cNvCxnSpPr>
            <a:cxnSpLocks/>
            <a:stCxn id="30" idx="2"/>
            <a:endCxn id="26" idx="0"/>
          </p:cNvCxnSpPr>
          <p:nvPr/>
        </p:nvCxnSpPr>
        <p:spPr>
          <a:xfrm>
            <a:off x="2891444" y="4376545"/>
            <a:ext cx="0" cy="24461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173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8772E7-AED5-C6E3-7427-9C068E899E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513A346-CB01-17EA-3703-AD4E37C51075}"/>
              </a:ext>
            </a:extLst>
          </p:cNvPr>
          <p:cNvSpPr txBox="1"/>
          <p:nvPr/>
        </p:nvSpPr>
        <p:spPr>
          <a:xfrm>
            <a:off x="75384" y="156129"/>
            <a:ext cx="5855153" cy="798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5400" b="1" spc="-5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９</a:t>
            </a:r>
            <a:r>
              <a:rPr kumimoji="1" lang="ja-JP" altLang="en-US" sz="5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活用方法の例</a:t>
            </a:r>
          </a:p>
        </p:txBody>
      </p:sp>
      <p:sp>
        <p:nvSpPr>
          <p:cNvPr id="2" name="動作設定ボタン: 最初に移動 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969D19D8-7252-63B3-8C4A-6313F93D2838}"/>
              </a:ext>
            </a:extLst>
          </p:cNvPr>
          <p:cNvSpPr/>
          <p:nvPr/>
        </p:nvSpPr>
        <p:spPr>
          <a:xfrm>
            <a:off x="0" y="6214188"/>
            <a:ext cx="957943" cy="643812"/>
          </a:xfrm>
          <a:prstGeom prst="actionButtonBeginning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2" name="タイトル 1">
            <a:extLst>
              <a:ext uri="{FF2B5EF4-FFF2-40B4-BE49-F238E27FC236}">
                <a16:creationId xmlns:a16="http://schemas.microsoft.com/office/drawing/2014/main" id="{3BC86CFD-6275-F07E-0A9D-A160227BC1D9}"/>
              </a:ext>
            </a:extLst>
          </p:cNvPr>
          <p:cNvSpPr txBox="1">
            <a:spLocks/>
          </p:cNvSpPr>
          <p:nvPr/>
        </p:nvSpPr>
        <p:spPr>
          <a:xfrm>
            <a:off x="1130474" y="910105"/>
            <a:ext cx="5130991" cy="41351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児童一人一人が</a:t>
            </a: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自分</a:t>
            </a: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の実態に応じた</a:t>
            </a:r>
            <a:endParaRPr kumimoji="1" lang="en-US" altLang="ja-JP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選択肢から選択する</a:t>
            </a: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32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graphicFrame>
        <p:nvGraphicFramePr>
          <p:cNvPr id="16" name="表 15">
            <a:extLst>
              <a:ext uri="{FF2B5EF4-FFF2-40B4-BE49-F238E27FC236}">
                <a16:creationId xmlns:a16="http://schemas.microsoft.com/office/drawing/2014/main" id="{84C80DD4-3C18-37D4-4BC7-D900FB901B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125955"/>
              </p:ext>
            </p:extLst>
          </p:nvPr>
        </p:nvGraphicFramePr>
        <p:xfrm>
          <a:off x="156790" y="1708785"/>
          <a:ext cx="6863770" cy="4459506"/>
        </p:xfrm>
        <a:graphic>
          <a:graphicData uri="http://schemas.openxmlformats.org/drawingml/2006/table">
            <a:tbl>
              <a:tblPr firstRow="1" firstCol="1" bandRow="1"/>
              <a:tblGrid>
                <a:gridCol w="610643">
                  <a:extLst>
                    <a:ext uri="{9D8B030D-6E8A-4147-A177-3AD203B41FA5}">
                      <a16:colId xmlns:a16="http://schemas.microsoft.com/office/drawing/2014/main" val="2444018580"/>
                    </a:ext>
                  </a:extLst>
                </a:gridCol>
                <a:gridCol w="2674551">
                  <a:extLst>
                    <a:ext uri="{9D8B030D-6E8A-4147-A177-3AD203B41FA5}">
                      <a16:colId xmlns:a16="http://schemas.microsoft.com/office/drawing/2014/main" val="1931644577"/>
                    </a:ext>
                  </a:extLst>
                </a:gridCol>
                <a:gridCol w="3578576">
                  <a:extLst>
                    <a:ext uri="{9D8B030D-6E8A-4147-A177-3AD203B41FA5}">
                      <a16:colId xmlns:a16="http://schemas.microsoft.com/office/drawing/2014/main" val="2531568333"/>
                    </a:ext>
                  </a:extLst>
                </a:gridCol>
              </a:tblGrid>
              <a:tr h="15736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sz="1050" kern="10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時間</a:t>
                      </a:r>
                      <a:endParaRPr lang="ja-JP" sz="1050" kern="10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8018" marR="580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○学習内容</a:t>
                      </a:r>
                      <a:r>
                        <a:rPr kumimoji="1" lang="en-US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kumimoji="1" lang="ja-JP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・学習活動</a:t>
                      </a:r>
                      <a:endParaRPr kumimoji="1" lang="en-US" altLang="ja-JP" sz="1050" kern="100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</a:pP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8018" marR="580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sz="1050" kern="10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指導上の留意点</a:t>
                      </a:r>
                      <a:r>
                        <a:rPr kumimoji="1" lang="en-US" sz="1050" kern="10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kumimoji="1" lang="ja-JP" sz="1050" kern="10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配慮事項</a:t>
                      </a:r>
                      <a:endParaRPr lang="ja-JP" sz="1050" kern="10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8018" marR="580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1477500"/>
                  </a:ext>
                </a:extLst>
              </a:tr>
              <a:tr h="83925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800"/>
                        </a:spcAft>
                      </a:pPr>
                      <a:r>
                        <a:rPr kumimoji="1" lang="ja-JP" sz="1050" kern="10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導入</a:t>
                      </a:r>
                      <a:endParaRPr lang="ja-JP" sz="1050" kern="10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ＭＳ Ｐゴシック" panose="020B0600070205080204" pitchFamily="50" charset="-128"/>
                      </a:endParaRP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sz="1050" kern="10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３分</a:t>
                      </a:r>
                      <a:endParaRPr lang="ja-JP" sz="1050" kern="10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8018" marR="580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800"/>
                        </a:spcAft>
                      </a:pPr>
                      <a:r>
                        <a:rPr kumimoji="1" lang="ja-JP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○　挨拶</a:t>
                      </a: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ＭＳ Ｐゴシック" panose="020B0600070205080204" pitchFamily="50" charset="-128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800"/>
                        </a:spcAft>
                      </a:pPr>
                      <a:r>
                        <a:rPr kumimoji="1" lang="ja-JP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・　始業の挨拶をする。</a:t>
                      </a: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ＭＳ Ｐゴシック" panose="020B0600070205080204" pitchFamily="50" charset="-128"/>
                      </a:endParaRPr>
                    </a:p>
                    <a:p>
                      <a:pPr algn="just">
                        <a:lnSpc>
                          <a:spcPts val="1200"/>
                        </a:lnSpc>
                      </a:pPr>
                      <a:r>
                        <a:rPr kumimoji="1" lang="ja-JP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・　本時の予定の確認をする。</a:t>
                      </a:r>
                      <a:endParaRPr kumimoji="1" lang="en-US" altLang="ja-JP" sz="1050" kern="100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200"/>
                        </a:lnSpc>
                      </a:pP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8018" marR="580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37160" indent="-137160" algn="just">
                        <a:lnSpc>
                          <a:spcPts val="1200"/>
                        </a:lnSpc>
                        <a:spcAft>
                          <a:spcPts val="800"/>
                        </a:spcAft>
                      </a:pPr>
                      <a:r>
                        <a:rPr kumimoji="1" lang="ja-JP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・　児童の実態に応じて、教師に注目できるよう支援する。</a:t>
                      </a: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ＭＳ Ｐゴシック" panose="020B0600070205080204" pitchFamily="50" charset="-128"/>
                      </a:endParaRPr>
                    </a:p>
                    <a:p>
                      <a:pPr marL="133350" indent="-133350" algn="just">
                        <a:lnSpc>
                          <a:spcPts val="1200"/>
                        </a:lnSpc>
                      </a:pPr>
                      <a:r>
                        <a:rPr kumimoji="1" lang="en-US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8018" marR="580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7207304"/>
                  </a:ext>
                </a:extLst>
              </a:tr>
              <a:tr h="247620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800"/>
                        </a:spcAft>
                      </a:pPr>
                      <a:endParaRPr kumimoji="1" lang="en-US" altLang="ja-JP" sz="1050" kern="100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800"/>
                        </a:spcAft>
                      </a:pPr>
                      <a:r>
                        <a:rPr kumimoji="1" lang="ja-JP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展開</a:t>
                      </a: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ＭＳ Ｐゴシック" panose="020B0600070205080204" pitchFamily="50" charset="-128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800"/>
                        </a:spcAft>
                      </a:pPr>
                      <a:r>
                        <a:rPr kumimoji="1" lang="en-US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kumimoji="1" lang="ja-JP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分</a:t>
                      </a: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ＭＳ Ｐゴシック" panose="020B0600070205080204" pitchFamily="50" charset="-128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800"/>
                        </a:spcAft>
                      </a:pPr>
                      <a:r>
                        <a:rPr kumimoji="1" lang="en-US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ＭＳ Ｐゴシック" panose="020B0600070205080204" pitchFamily="50" charset="-128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800"/>
                        </a:spcAft>
                      </a:pPr>
                      <a:r>
                        <a:rPr kumimoji="1" lang="en-US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ＭＳ Ｐゴシック" panose="020B0600070205080204" pitchFamily="50" charset="-128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800"/>
                        </a:spcAft>
                      </a:pPr>
                      <a:r>
                        <a:rPr kumimoji="1" lang="en-US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ＭＳ Ｐゴシック" panose="020B0600070205080204" pitchFamily="50" charset="-128"/>
                      </a:endParaRP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en-US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8018" marR="580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8018" marR="580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37160" indent="-137160" algn="just">
                        <a:spcAft>
                          <a:spcPts val="800"/>
                        </a:spcAft>
                      </a:pP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8018" marR="580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5167202"/>
                  </a:ext>
                </a:extLst>
              </a:tr>
              <a:tr h="83925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800"/>
                        </a:spcAft>
                      </a:pPr>
                      <a:r>
                        <a:rPr kumimoji="1" lang="ja-JP" sz="1050" kern="10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まとめ</a:t>
                      </a:r>
                      <a:endParaRPr lang="ja-JP" sz="1050" kern="10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ＭＳ Ｐゴシック" panose="020B0600070205080204" pitchFamily="50" charset="-128"/>
                      </a:endParaRP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sz="1050" kern="10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３分</a:t>
                      </a:r>
                      <a:endParaRPr lang="ja-JP" sz="1050" kern="10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8018" marR="580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800"/>
                        </a:spcAft>
                      </a:pPr>
                      <a:r>
                        <a:rPr kumimoji="1" lang="ja-JP" sz="1050" kern="10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○　挨拶</a:t>
                      </a:r>
                      <a:endParaRPr lang="ja-JP" sz="1050" kern="10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ＭＳ Ｐゴシック" panose="020B0600070205080204" pitchFamily="50" charset="-128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800"/>
                        </a:spcAft>
                      </a:pPr>
                      <a:r>
                        <a:rPr kumimoji="1" lang="ja-JP" sz="1050" kern="10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・　一人１台の学習者端末を用いて活動を振り返る。</a:t>
                      </a:r>
                      <a:endParaRPr lang="ja-JP" sz="1050" kern="10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ＭＳ Ｐゴシック" panose="020B0600070205080204" pitchFamily="50" charset="-128"/>
                      </a:endParaRPr>
                    </a:p>
                    <a:p>
                      <a:pPr algn="just">
                        <a:lnSpc>
                          <a:spcPts val="1200"/>
                        </a:lnSpc>
                      </a:pPr>
                      <a:r>
                        <a:rPr kumimoji="1" lang="ja-JP" sz="1050" kern="10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・　終業の挨拶をする。</a:t>
                      </a:r>
                      <a:endParaRPr lang="ja-JP" sz="1050" kern="10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8018" marR="580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33350" indent="-133350" algn="just">
                        <a:lnSpc>
                          <a:spcPts val="1200"/>
                        </a:lnSpc>
                      </a:pPr>
                      <a:r>
                        <a:rPr kumimoji="1" lang="ja-JP" sz="1050" kern="100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・　児童の実態に応じて振り返りの選択肢の内容を変更する。</a:t>
                      </a: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8018" marR="580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2309655"/>
                  </a:ext>
                </a:extLst>
              </a:tr>
            </a:tbl>
          </a:graphicData>
        </a:graphic>
      </p:graphicFrame>
      <p:sp>
        <p:nvSpPr>
          <p:cNvPr id="53" name="タイトル 1">
            <a:extLst>
              <a:ext uri="{FF2B5EF4-FFF2-40B4-BE49-F238E27FC236}">
                <a16:creationId xmlns:a16="http://schemas.microsoft.com/office/drawing/2014/main" id="{7E29613C-0771-AA43-9CDE-E47A951DC126}"/>
              </a:ext>
            </a:extLst>
          </p:cNvPr>
          <p:cNvSpPr txBox="1">
            <a:spLocks/>
          </p:cNvSpPr>
          <p:nvPr/>
        </p:nvSpPr>
        <p:spPr>
          <a:xfrm>
            <a:off x="7136307" y="3029660"/>
            <a:ext cx="5212702" cy="79868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2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・　児童が活動開始後終了時間まで</a:t>
            </a:r>
            <a:endParaRPr lang="en-US" altLang="ja-JP" sz="22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R="0" lvl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2075" algn="l"/>
              </a:tabLst>
              <a:defRPr/>
            </a:pPr>
            <a:r>
              <a:rPr lang="ja-JP" altLang="en-US" sz="22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　 自由に選択と運動できるようにする。</a:t>
            </a:r>
            <a:endParaRPr kumimoji="1" lang="ja-JP" altLang="en-US" sz="22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sp>
        <p:nvSpPr>
          <p:cNvPr id="54" name="タイトル 1">
            <a:extLst>
              <a:ext uri="{FF2B5EF4-FFF2-40B4-BE49-F238E27FC236}">
                <a16:creationId xmlns:a16="http://schemas.microsoft.com/office/drawing/2014/main" id="{48B63A0A-22CF-01EE-73DB-53F20C2E956C}"/>
              </a:ext>
            </a:extLst>
          </p:cNvPr>
          <p:cNvSpPr txBox="1">
            <a:spLocks/>
          </p:cNvSpPr>
          <p:nvPr/>
        </p:nvSpPr>
        <p:spPr>
          <a:xfrm>
            <a:off x="7136307" y="3731887"/>
            <a:ext cx="4898684" cy="114959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2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・　選択の際は、机等に一人１台の</a:t>
            </a:r>
            <a:endParaRPr lang="en-US" altLang="ja-JP" sz="22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2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 　学習者用端末を置いた上で立位　</a:t>
            </a:r>
            <a:endParaRPr lang="en-US" altLang="ja-JP" sz="22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2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 　で使用する。</a:t>
            </a:r>
            <a:endParaRPr kumimoji="1" lang="ja-JP" altLang="en-US" sz="22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sp>
        <p:nvSpPr>
          <p:cNvPr id="59" name="タイトル 1">
            <a:extLst>
              <a:ext uri="{FF2B5EF4-FFF2-40B4-BE49-F238E27FC236}">
                <a16:creationId xmlns:a16="http://schemas.microsoft.com/office/drawing/2014/main" id="{A0520D17-E6C7-2128-C27D-2198FF279C19}"/>
              </a:ext>
            </a:extLst>
          </p:cNvPr>
          <p:cNvSpPr txBox="1">
            <a:spLocks/>
          </p:cNvSpPr>
          <p:nvPr/>
        </p:nvSpPr>
        <p:spPr>
          <a:xfrm>
            <a:off x="7136307" y="4715653"/>
            <a:ext cx="5306008" cy="68859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2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・　選択に時間が要している児童には</a:t>
            </a:r>
            <a:endParaRPr lang="en-US" altLang="ja-JP" sz="22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2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  言葉かけ等の支援を行う。</a:t>
            </a:r>
            <a:endParaRPr kumimoji="1" lang="ja-JP" altLang="en-US" sz="22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sp>
        <p:nvSpPr>
          <p:cNvPr id="60" name="タイトル 1">
            <a:extLst>
              <a:ext uri="{FF2B5EF4-FFF2-40B4-BE49-F238E27FC236}">
                <a16:creationId xmlns:a16="http://schemas.microsoft.com/office/drawing/2014/main" id="{219231E7-29E4-C0FE-90C4-42FB42B25802}"/>
              </a:ext>
            </a:extLst>
          </p:cNvPr>
          <p:cNvSpPr txBox="1">
            <a:spLocks/>
          </p:cNvSpPr>
          <p:nvPr/>
        </p:nvSpPr>
        <p:spPr>
          <a:xfrm>
            <a:off x="7136307" y="5424494"/>
            <a:ext cx="5306008" cy="68859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2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 ・　運動の方法を確認する手だてとして</a:t>
            </a:r>
            <a:endParaRPr lang="en-US" altLang="ja-JP" sz="22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2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     </a:t>
            </a:r>
            <a:r>
              <a:rPr lang="ja-JP" altLang="en-US" sz="22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解説動画の視聴を促す。</a:t>
            </a:r>
            <a:endParaRPr kumimoji="1" lang="ja-JP" altLang="en-US" sz="22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sp>
        <p:nvSpPr>
          <p:cNvPr id="20" name="タイトル 1">
            <a:extLst>
              <a:ext uri="{FF2B5EF4-FFF2-40B4-BE49-F238E27FC236}">
                <a16:creationId xmlns:a16="http://schemas.microsoft.com/office/drawing/2014/main" id="{F346DFBD-BACA-4A76-59C8-2C925B8A73B3}"/>
              </a:ext>
            </a:extLst>
          </p:cNvPr>
          <p:cNvSpPr txBox="1">
            <a:spLocks/>
          </p:cNvSpPr>
          <p:nvPr/>
        </p:nvSpPr>
        <p:spPr>
          <a:xfrm>
            <a:off x="7056911" y="2553920"/>
            <a:ext cx="6264095" cy="41351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○  指導上の留意点・配慮事項（例）</a:t>
            </a:r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E7470447-AABB-C52C-FE7B-1DF38CD1543F}"/>
              </a:ext>
            </a:extLst>
          </p:cNvPr>
          <p:cNvSpPr/>
          <p:nvPr/>
        </p:nvSpPr>
        <p:spPr>
          <a:xfrm>
            <a:off x="779703" y="3091243"/>
            <a:ext cx="4086004" cy="873202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>
                <a:solidFill>
                  <a:schemeClr val="tx1"/>
                </a:solidFill>
              </a:rPr>
              <a:t>作成したツールを</a:t>
            </a:r>
            <a:endParaRPr kumimoji="1" lang="en-US" altLang="ja-JP" sz="2800" b="1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2800" b="1" dirty="0">
                <a:solidFill>
                  <a:schemeClr val="tx1"/>
                </a:solidFill>
              </a:rPr>
              <a:t>用いて選択する</a:t>
            </a:r>
          </a:p>
        </p:txBody>
      </p:sp>
      <p:sp>
        <p:nvSpPr>
          <p:cNvPr id="22" name="四角形: 角を丸くする 21">
            <a:extLst>
              <a:ext uri="{FF2B5EF4-FFF2-40B4-BE49-F238E27FC236}">
                <a16:creationId xmlns:a16="http://schemas.microsoft.com/office/drawing/2014/main" id="{ED48FB32-9D05-4CE0-DCCE-44F2DBE254D7}"/>
              </a:ext>
            </a:extLst>
          </p:cNvPr>
          <p:cNvSpPr/>
          <p:nvPr/>
        </p:nvSpPr>
        <p:spPr>
          <a:xfrm>
            <a:off x="779703" y="4545375"/>
            <a:ext cx="4086004" cy="581255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>
                <a:solidFill>
                  <a:schemeClr val="tx1"/>
                </a:solidFill>
              </a:rPr>
              <a:t>全員で同じ運動を行う</a:t>
            </a:r>
          </a:p>
        </p:txBody>
      </p: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4B651A3E-CFF5-B003-EABA-6B72251ABD32}"/>
              </a:ext>
            </a:extLst>
          </p:cNvPr>
          <p:cNvCxnSpPr>
            <a:cxnSpLocks/>
            <a:stCxn id="21" idx="2"/>
            <a:endCxn id="22" idx="0"/>
          </p:cNvCxnSpPr>
          <p:nvPr/>
        </p:nvCxnSpPr>
        <p:spPr>
          <a:xfrm>
            <a:off x="2822705" y="3964445"/>
            <a:ext cx="0" cy="58093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矢印: 下カーブ 18">
            <a:extLst>
              <a:ext uri="{FF2B5EF4-FFF2-40B4-BE49-F238E27FC236}">
                <a16:creationId xmlns:a16="http://schemas.microsoft.com/office/drawing/2014/main" id="{D868DBE7-B69C-399E-49B3-94A8498EC14C}"/>
              </a:ext>
            </a:extLst>
          </p:cNvPr>
          <p:cNvSpPr/>
          <p:nvPr/>
        </p:nvSpPr>
        <p:spPr>
          <a:xfrm rot="16200000">
            <a:off x="-216743" y="3986235"/>
            <a:ext cx="1673038" cy="270655"/>
          </a:xfrm>
          <a:prstGeom prst="curvedDownArrow">
            <a:avLst>
              <a:gd name="adj1" fmla="val 37249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57" name="四角形: 角を丸くする 56">
            <a:extLst>
              <a:ext uri="{FF2B5EF4-FFF2-40B4-BE49-F238E27FC236}">
                <a16:creationId xmlns:a16="http://schemas.microsoft.com/office/drawing/2014/main" id="{7B65E368-755D-333C-A5C4-309C3D8283E3}"/>
              </a:ext>
            </a:extLst>
          </p:cNvPr>
          <p:cNvSpPr/>
          <p:nvPr/>
        </p:nvSpPr>
        <p:spPr>
          <a:xfrm>
            <a:off x="5026433" y="2923539"/>
            <a:ext cx="1949677" cy="2368551"/>
          </a:xfrm>
          <a:prstGeom prst="roundRect">
            <a:avLst/>
          </a:prstGeom>
          <a:solidFill>
            <a:srgbClr val="7030A0">
              <a:alpha val="25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 b="1" dirty="0">
                <a:solidFill>
                  <a:schemeClr val="tx1"/>
                </a:solidFill>
              </a:rPr>
              <a:t>児童のペースに合わせて</a:t>
            </a:r>
            <a:endParaRPr lang="en-US" altLang="ja-JP" sz="2000" b="1" dirty="0">
              <a:solidFill>
                <a:schemeClr val="tx1"/>
              </a:solidFill>
            </a:endParaRPr>
          </a:p>
          <a:p>
            <a:pPr algn="ctr"/>
            <a:r>
              <a:rPr lang="ja-JP" altLang="en-US" sz="2000" b="1" dirty="0">
                <a:solidFill>
                  <a:schemeClr val="tx1"/>
                </a:solidFill>
              </a:rPr>
              <a:t>自由に</a:t>
            </a:r>
            <a:endParaRPr lang="en-US" altLang="ja-JP" sz="2000" b="1" dirty="0">
              <a:solidFill>
                <a:schemeClr val="tx1"/>
              </a:solidFill>
            </a:endParaRPr>
          </a:p>
          <a:p>
            <a:pPr algn="ctr"/>
            <a:r>
              <a:rPr lang="ja-JP" altLang="en-US" sz="2000" b="1" dirty="0">
                <a:solidFill>
                  <a:schemeClr val="tx1"/>
                </a:solidFill>
              </a:rPr>
              <a:t>選択と</a:t>
            </a:r>
            <a:endParaRPr lang="en-US" altLang="ja-JP" sz="2000" b="1" dirty="0">
              <a:solidFill>
                <a:schemeClr val="tx1"/>
              </a:solidFill>
            </a:endParaRPr>
          </a:p>
          <a:p>
            <a:pPr algn="ctr"/>
            <a:r>
              <a:rPr lang="ja-JP" altLang="en-US" sz="2000" b="1" dirty="0">
                <a:solidFill>
                  <a:schemeClr val="tx1"/>
                </a:solidFill>
              </a:rPr>
              <a:t>運動を</a:t>
            </a:r>
            <a:endParaRPr lang="en-US" altLang="ja-JP" sz="2000" b="1" dirty="0">
              <a:solidFill>
                <a:schemeClr val="tx1"/>
              </a:solidFill>
            </a:endParaRPr>
          </a:p>
          <a:p>
            <a:pPr algn="ctr"/>
            <a:r>
              <a:rPr lang="ja-JP" altLang="en-US" sz="2000" b="1" dirty="0">
                <a:solidFill>
                  <a:schemeClr val="tx1"/>
                </a:solidFill>
              </a:rPr>
              <a:t>繰り返す</a:t>
            </a:r>
            <a:endParaRPr lang="en-US" altLang="ja-JP" sz="2000" b="1" dirty="0">
              <a:solidFill>
                <a:schemeClr val="tx1"/>
              </a:solidFill>
            </a:endParaRPr>
          </a:p>
        </p:txBody>
      </p:sp>
      <p:sp>
        <p:nvSpPr>
          <p:cNvPr id="28" name="フレーム 27">
            <a:extLst>
              <a:ext uri="{FF2B5EF4-FFF2-40B4-BE49-F238E27FC236}">
                <a16:creationId xmlns:a16="http://schemas.microsoft.com/office/drawing/2014/main" id="{C0689A4F-C54A-8B11-B95F-4C0A40FF12A9}"/>
              </a:ext>
            </a:extLst>
          </p:cNvPr>
          <p:cNvSpPr/>
          <p:nvPr/>
        </p:nvSpPr>
        <p:spPr>
          <a:xfrm>
            <a:off x="159840" y="2832221"/>
            <a:ext cx="4830242" cy="2497481"/>
          </a:xfrm>
          <a:prstGeom prst="frame">
            <a:avLst>
              <a:gd name="adj1" fmla="val 3156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pic>
        <p:nvPicPr>
          <p:cNvPr id="68" name="図 67">
            <a:extLst>
              <a:ext uri="{FF2B5EF4-FFF2-40B4-BE49-F238E27FC236}">
                <a16:creationId xmlns:a16="http://schemas.microsoft.com/office/drawing/2014/main" id="{65F62E69-A095-2821-F185-7EDA63F741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3316" y="29369"/>
            <a:ext cx="4898684" cy="225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0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AFAF3F-8E59-96E5-203B-C72B3DDD8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hlinkClick r:id="rId2" action="ppaction://hlinksldjump"/>
            <a:extLst>
              <a:ext uri="{FF2B5EF4-FFF2-40B4-BE49-F238E27FC236}">
                <a16:creationId xmlns:a16="http://schemas.microsoft.com/office/drawing/2014/main" id="{BA1AAFFC-180F-AD40-9D01-E77DB51847FA}"/>
              </a:ext>
            </a:extLst>
          </p:cNvPr>
          <p:cNvSpPr/>
          <p:nvPr/>
        </p:nvSpPr>
        <p:spPr>
          <a:xfrm>
            <a:off x="814253" y="1674443"/>
            <a:ext cx="4898569" cy="49938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32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１　使用の際の考え方</a:t>
            </a:r>
          </a:p>
        </p:txBody>
      </p:sp>
      <p:sp>
        <p:nvSpPr>
          <p:cNvPr id="4" name="正方形/長方形 3">
            <a:hlinkClick r:id="rId3" action="ppaction://hlinksldjump"/>
            <a:extLst>
              <a:ext uri="{FF2B5EF4-FFF2-40B4-BE49-F238E27FC236}">
                <a16:creationId xmlns:a16="http://schemas.microsoft.com/office/drawing/2014/main" id="{B6663326-F1E5-E496-E085-5D25FE6BC924}"/>
              </a:ext>
            </a:extLst>
          </p:cNvPr>
          <p:cNvSpPr/>
          <p:nvPr/>
        </p:nvSpPr>
        <p:spPr>
          <a:xfrm>
            <a:off x="814254" y="2413891"/>
            <a:ext cx="4898570" cy="49938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32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２</a:t>
            </a:r>
            <a:r>
              <a:rPr kumimoji="1" lang="ja-JP" altLang="en-US" sz="32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　作成の流れ</a:t>
            </a:r>
          </a:p>
        </p:txBody>
      </p:sp>
      <p:sp>
        <p:nvSpPr>
          <p:cNvPr id="6" name="正方形/長方形 5">
            <a:hlinkClick r:id="rId4" action="ppaction://hlinksldjump"/>
            <a:extLst>
              <a:ext uri="{FF2B5EF4-FFF2-40B4-BE49-F238E27FC236}">
                <a16:creationId xmlns:a16="http://schemas.microsoft.com/office/drawing/2014/main" id="{8C21E9E1-4E0B-9161-6B0A-CE4AAF6584C7}"/>
              </a:ext>
            </a:extLst>
          </p:cNvPr>
          <p:cNvSpPr/>
          <p:nvPr/>
        </p:nvSpPr>
        <p:spPr>
          <a:xfrm>
            <a:off x="814254" y="3153339"/>
            <a:ext cx="4898570" cy="49938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3200" b="1" spc="-5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３</a:t>
            </a:r>
            <a:r>
              <a:rPr kumimoji="1" lang="ja-JP" altLang="en-US" sz="32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</a:t>
            </a:r>
            <a:r>
              <a:rPr lang="ja-JP" altLang="en-US" sz="3200" b="1" spc="-5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選択肢</a:t>
            </a:r>
            <a:r>
              <a:rPr kumimoji="1" lang="ja-JP" altLang="en-US" sz="32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の作成</a:t>
            </a:r>
          </a:p>
        </p:txBody>
      </p:sp>
      <p:sp>
        <p:nvSpPr>
          <p:cNvPr id="7" name="正方形/長方形 6">
            <a:hlinkClick r:id="rId5" action="ppaction://hlinksldjump"/>
            <a:extLst>
              <a:ext uri="{FF2B5EF4-FFF2-40B4-BE49-F238E27FC236}">
                <a16:creationId xmlns:a16="http://schemas.microsoft.com/office/drawing/2014/main" id="{F5982FB9-C8D2-B2F3-C0B2-11062A9D62C7}"/>
              </a:ext>
            </a:extLst>
          </p:cNvPr>
          <p:cNvSpPr/>
          <p:nvPr/>
        </p:nvSpPr>
        <p:spPr>
          <a:xfrm>
            <a:off x="814254" y="3892787"/>
            <a:ext cx="4898570" cy="49938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3200" b="1" spc="-5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４</a:t>
            </a:r>
            <a:r>
              <a:rPr kumimoji="1" lang="ja-JP" altLang="en-US" sz="32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動画・音声の挿入</a:t>
            </a:r>
          </a:p>
        </p:txBody>
      </p:sp>
      <p:sp>
        <p:nvSpPr>
          <p:cNvPr id="8" name="正方形/長方形 7">
            <a:hlinkClick r:id="rId6" action="ppaction://hlinksldjump"/>
            <a:extLst>
              <a:ext uri="{FF2B5EF4-FFF2-40B4-BE49-F238E27FC236}">
                <a16:creationId xmlns:a16="http://schemas.microsoft.com/office/drawing/2014/main" id="{68199504-AF51-F2DE-FA50-570E9FD81044}"/>
              </a:ext>
            </a:extLst>
          </p:cNvPr>
          <p:cNvSpPr/>
          <p:nvPr/>
        </p:nvSpPr>
        <p:spPr>
          <a:xfrm>
            <a:off x="814253" y="4632235"/>
            <a:ext cx="4898570" cy="49938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3200" b="1" spc="-5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５</a:t>
            </a:r>
            <a:r>
              <a:rPr kumimoji="1" lang="ja-JP" altLang="en-US" sz="32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リンクの編集</a:t>
            </a:r>
          </a:p>
        </p:txBody>
      </p:sp>
      <p:sp>
        <p:nvSpPr>
          <p:cNvPr id="13" name="正方形/長方形 12">
            <a:hlinkClick r:id="rId7" action="ppaction://hlinksldjump"/>
            <a:extLst>
              <a:ext uri="{FF2B5EF4-FFF2-40B4-BE49-F238E27FC236}">
                <a16:creationId xmlns:a16="http://schemas.microsoft.com/office/drawing/2014/main" id="{1C4F99CB-4F7A-B12C-D746-120B54D07D31}"/>
              </a:ext>
            </a:extLst>
          </p:cNvPr>
          <p:cNvSpPr/>
          <p:nvPr/>
        </p:nvSpPr>
        <p:spPr>
          <a:xfrm>
            <a:off x="6335487" y="1674443"/>
            <a:ext cx="4898570" cy="49938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3200" b="1" spc="-5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６</a:t>
            </a:r>
            <a:r>
              <a:rPr kumimoji="1" lang="ja-JP" altLang="en-US" sz="32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操作の制御</a:t>
            </a:r>
          </a:p>
        </p:txBody>
      </p:sp>
      <p:sp>
        <p:nvSpPr>
          <p:cNvPr id="3" name="動作設定ボタン: 進む/次へ 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A744DEF9-EFD0-0C7F-FADA-77A3BE06E22D}"/>
              </a:ext>
            </a:extLst>
          </p:cNvPr>
          <p:cNvSpPr/>
          <p:nvPr/>
        </p:nvSpPr>
        <p:spPr>
          <a:xfrm>
            <a:off x="11234057" y="6214188"/>
            <a:ext cx="957943" cy="643812"/>
          </a:xfrm>
          <a:prstGeom prst="actionButtonForwardNex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6AC93483-A454-2695-0E58-1DD36C8A918E}"/>
              </a:ext>
            </a:extLst>
          </p:cNvPr>
          <p:cNvGrpSpPr/>
          <p:nvPr/>
        </p:nvGrpSpPr>
        <p:grpSpPr>
          <a:xfrm>
            <a:off x="6335487" y="2352977"/>
            <a:ext cx="4898570" cy="584775"/>
            <a:chOff x="6335487" y="2642226"/>
            <a:chExt cx="4898570" cy="584775"/>
          </a:xfrm>
        </p:grpSpPr>
        <p:sp>
          <p:nvSpPr>
            <p:cNvPr id="16" name="正方形/長方形 15">
              <a:hlinkClick r:id="rId8" action="ppaction://hlinksldjump"/>
              <a:extLst>
                <a:ext uri="{FF2B5EF4-FFF2-40B4-BE49-F238E27FC236}">
                  <a16:creationId xmlns:a16="http://schemas.microsoft.com/office/drawing/2014/main" id="{410A4986-57C1-7D61-B354-4C0F7245C9C7}"/>
                </a:ext>
              </a:extLst>
            </p:cNvPr>
            <p:cNvSpPr/>
            <p:nvPr/>
          </p:nvSpPr>
          <p:spPr>
            <a:xfrm>
              <a:off x="6335487" y="2703140"/>
              <a:ext cx="4898570" cy="49938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b="1" i="0" u="none" strike="noStrike" kern="120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IZ UDPゴシック" panose="020B0400000000000000" pitchFamily="50" charset="-128"/>
                  <a:ea typeface="BIZ UDPゴシック" panose="020B0400000000000000" pitchFamily="50" charset="-128"/>
                  <a:cs typeface="+mn-cs"/>
                </a:rPr>
                <a:t>　　　　活用方法の例</a:t>
              </a:r>
              <a:endParaRPr kumimoji="1" lang="en-US" altLang="ja-JP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endParaRPr>
            </a:p>
            <a:p>
              <a:pPr>
                <a:lnSpc>
                  <a:spcPct val="85000"/>
                </a:lnSpc>
                <a:spcBef>
                  <a:spcPct val="0"/>
                </a:spcBef>
                <a:defRPr/>
              </a:pPr>
              <a:r>
                <a:rPr lang="ja-JP" altLang="en-US" b="1" dirty="0">
                  <a:solidFill>
                    <a:prstClr val="black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　　　　グループの代表児童が選択する</a:t>
              </a:r>
              <a:endParaRPr kumimoji="1" lang="ja-JP" altLang="en-US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endParaRPr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2A757946-EB69-67FA-8A01-1C054A624508}"/>
                </a:ext>
              </a:extLst>
            </p:cNvPr>
            <p:cNvSpPr txBox="1"/>
            <p:nvPr/>
          </p:nvSpPr>
          <p:spPr>
            <a:xfrm>
              <a:off x="6335487" y="2642226"/>
              <a:ext cx="5399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3200" b="1" spc="-50" dirty="0">
                  <a:solidFill>
                    <a:prstClr val="black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７</a:t>
              </a:r>
              <a:r>
                <a:rPr lang="ja-JP" altLang="en-US" sz="1800" b="1" spc="-50" dirty="0">
                  <a:solidFill>
                    <a:prstClr val="black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 </a:t>
              </a:r>
              <a:endParaRPr kumimoji="1" lang="ja-JP" altLang="en-US" dirty="0"/>
            </a:p>
          </p:txBody>
        </p:sp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24A17D9C-CC79-C9DC-1366-F0CD2A941D5B}"/>
              </a:ext>
            </a:extLst>
          </p:cNvPr>
          <p:cNvGrpSpPr/>
          <p:nvPr/>
        </p:nvGrpSpPr>
        <p:grpSpPr>
          <a:xfrm>
            <a:off x="6335487" y="3096258"/>
            <a:ext cx="4898570" cy="584775"/>
            <a:chOff x="6335487" y="3385507"/>
            <a:chExt cx="4898570" cy="584775"/>
          </a:xfrm>
        </p:grpSpPr>
        <p:sp>
          <p:nvSpPr>
            <p:cNvPr id="10" name="正方形/長方形 9">
              <a:hlinkClick r:id="rId9" action="ppaction://hlinksldjump"/>
              <a:extLst>
                <a:ext uri="{FF2B5EF4-FFF2-40B4-BE49-F238E27FC236}">
                  <a16:creationId xmlns:a16="http://schemas.microsoft.com/office/drawing/2014/main" id="{125E186E-EF15-E12D-E46C-20C780ED118B}"/>
                </a:ext>
              </a:extLst>
            </p:cNvPr>
            <p:cNvSpPr/>
            <p:nvPr/>
          </p:nvSpPr>
          <p:spPr>
            <a:xfrm>
              <a:off x="6335487" y="3442587"/>
              <a:ext cx="4898570" cy="49938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ja-JP" altLang="en-US" b="1" spc="-50" dirty="0">
                  <a:solidFill>
                    <a:prstClr val="black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　　　</a:t>
              </a:r>
              <a:r>
                <a:rPr kumimoji="1" lang="ja-JP" altLang="en-US" b="1" i="0" u="none" strike="noStrike" kern="120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IZ UDPゴシック" panose="020B0400000000000000" pitchFamily="50" charset="-128"/>
                  <a:ea typeface="BIZ UDPゴシック" panose="020B0400000000000000" pitchFamily="50" charset="-128"/>
                  <a:cs typeface="+mn-cs"/>
                </a:rPr>
                <a:t>　活用方法の例</a:t>
              </a:r>
              <a:endParaRPr kumimoji="1" lang="en-US" altLang="ja-JP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endParaRPr>
            </a:p>
            <a:p>
              <a:pPr>
                <a:lnSpc>
                  <a:spcPct val="85000"/>
                </a:lnSpc>
                <a:spcBef>
                  <a:spcPct val="0"/>
                </a:spcBef>
                <a:defRPr/>
              </a:pPr>
              <a:r>
                <a:rPr kumimoji="1" lang="ja-JP" altLang="en-US" b="1" i="0" u="none" strike="noStrike" kern="120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IZ UDPゴシック" panose="020B0400000000000000" pitchFamily="50" charset="-128"/>
                  <a:ea typeface="BIZ UDPゴシック" panose="020B0400000000000000" pitchFamily="50" charset="-128"/>
                  <a:cs typeface="+mj-cs"/>
                </a:rPr>
                <a:t>　　　　児童一人一人が二択から選択する</a:t>
              </a: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56D609A8-6740-FC7B-6F1F-951C460E9091}"/>
                </a:ext>
              </a:extLst>
            </p:cNvPr>
            <p:cNvSpPr txBox="1"/>
            <p:nvPr/>
          </p:nvSpPr>
          <p:spPr>
            <a:xfrm>
              <a:off x="6335487" y="3385507"/>
              <a:ext cx="5399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3200" b="1" spc="-50" dirty="0">
                  <a:solidFill>
                    <a:prstClr val="black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８</a:t>
              </a:r>
              <a:r>
                <a:rPr lang="ja-JP" altLang="en-US" sz="1800" b="1" spc="-50" dirty="0">
                  <a:solidFill>
                    <a:prstClr val="black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 </a:t>
              </a:r>
              <a:endParaRPr kumimoji="1" lang="ja-JP" altLang="en-US" dirty="0"/>
            </a:p>
          </p:txBody>
        </p:sp>
      </p:grp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FEAFE9AF-9518-E5DC-D827-54A026D858E0}"/>
              </a:ext>
            </a:extLst>
          </p:cNvPr>
          <p:cNvGrpSpPr/>
          <p:nvPr/>
        </p:nvGrpSpPr>
        <p:grpSpPr>
          <a:xfrm>
            <a:off x="6335487" y="3835705"/>
            <a:ext cx="4898570" cy="584775"/>
            <a:chOff x="6335487" y="4124954"/>
            <a:chExt cx="4898570" cy="584775"/>
          </a:xfrm>
        </p:grpSpPr>
        <p:sp>
          <p:nvSpPr>
            <p:cNvPr id="9" name="正方形/長方形 8">
              <a:hlinkClick r:id="rId10" action="ppaction://hlinksldjump"/>
              <a:extLst>
                <a:ext uri="{FF2B5EF4-FFF2-40B4-BE49-F238E27FC236}">
                  <a16:creationId xmlns:a16="http://schemas.microsoft.com/office/drawing/2014/main" id="{1A3D5512-5BA7-E740-964E-31977E176A3E}"/>
                </a:ext>
              </a:extLst>
            </p:cNvPr>
            <p:cNvSpPr/>
            <p:nvPr/>
          </p:nvSpPr>
          <p:spPr>
            <a:xfrm>
              <a:off x="6335487" y="4186956"/>
              <a:ext cx="4898570" cy="49938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85000"/>
                </a:lnSpc>
                <a:spcBef>
                  <a:spcPct val="0"/>
                </a:spcBef>
                <a:defRPr/>
              </a:pPr>
              <a:r>
                <a:rPr kumimoji="1" lang="ja-JP" altLang="en-US" b="1" i="0" u="none" strike="noStrike" kern="120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IZ UDPゴシック" panose="020B0400000000000000" pitchFamily="50" charset="-128"/>
                  <a:ea typeface="BIZ UDPゴシック" panose="020B0400000000000000" pitchFamily="50" charset="-128"/>
                  <a:cs typeface="+mn-cs"/>
                </a:rPr>
                <a:t>　　　　活用方法の例</a:t>
              </a:r>
              <a:endParaRPr kumimoji="1" lang="en-US" altLang="ja-JP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endParaRPr>
            </a:p>
            <a:p>
              <a:pPr>
                <a:lnSpc>
                  <a:spcPct val="85000"/>
                </a:lnSpc>
                <a:spcBef>
                  <a:spcPct val="0"/>
                </a:spcBef>
                <a:defRPr/>
              </a:pPr>
              <a:r>
                <a:rPr kumimoji="1" lang="ja-JP" altLang="en-US" sz="1400" b="1" i="0" u="none" strike="noStrike" kern="120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IZ UDPゴシック" panose="020B0400000000000000" pitchFamily="50" charset="-128"/>
                  <a:ea typeface="BIZ UDPゴシック" panose="020B0400000000000000" pitchFamily="50" charset="-128"/>
                  <a:cs typeface="+mj-cs"/>
                </a:rPr>
                <a:t>　　　　　</a:t>
              </a:r>
              <a:r>
                <a:rPr kumimoji="1" lang="ja-JP" altLang="en-US" sz="1200" b="1" i="0" u="none" strike="noStrike" kern="120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IZ UDPゴシック" panose="020B0400000000000000" pitchFamily="50" charset="-128"/>
                  <a:ea typeface="BIZ UDPゴシック" panose="020B0400000000000000" pitchFamily="50" charset="-128"/>
                  <a:cs typeface="+mj-cs"/>
                </a:rPr>
                <a:t>児童一人一人が</a:t>
              </a:r>
              <a:r>
                <a:rPr lang="ja-JP" altLang="en-US" sz="1200" b="1" spc="-50" dirty="0">
                  <a:solidFill>
                    <a:prstClr val="black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+mj-cs"/>
                </a:rPr>
                <a:t>自分</a:t>
              </a:r>
              <a:r>
                <a:rPr kumimoji="1" lang="ja-JP" altLang="en-US" sz="1200" b="1" i="0" u="none" strike="noStrike" kern="120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IZ UDPゴシック" panose="020B0400000000000000" pitchFamily="50" charset="-128"/>
                  <a:ea typeface="BIZ UDPゴシック" panose="020B0400000000000000" pitchFamily="50" charset="-128"/>
                  <a:cs typeface="+mj-cs"/>
                </a:rPr>
                <a:t>の実態に応じた選択肢から選択する</a:t>
              </a: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88505F78-B3F0-3D08-0156-EBCE7C6C53D7}"/>
                </a:ext>
              </a:extLst>
            </p:cNvPr>
            <p:cNvSpPr txBox="1"/>
            <p:nvPr/>
          </p:nvSpPr>
          <p:spPr>
            <a:xfrm>
              <a:off x="6335487" y="4124954"/>
              <a:ext cx="5399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3200" b="1" spc="-50" dirty="0">
                  <a:solidFill>
                    <a:prstClr val="black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９</a:t>
              </a:r>
              <a:r>
                <a:rPr lang="ja-JP" altLang="en-US" sz="1800" b="1" spc="-50" dirty="0">
                  <a:solidFill>
                    <a:prstClr val="black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 </a:t>
              </a:r>
              <a:endParaRPr kumimoji="1" lang="ja-JP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5124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9B2A44-E5C3-F9E6-85CD-14533D1ED3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207F14A-3C6B-F341-192F-7BCB4AD0F899}"/>
              </a:ext>
            </a:extLst>
          </p:cNvPr>
          <p:cNvSpPr txBox="1"/>
          <p:nvPr/>
        </p:nvSpPr>
        <p:spPr>
          <a:xfrm>
            <a:off x="75384" y="156129"/>
            <a:ext cx="7685986" cy="798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5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１　使用の際の考え方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E4C9444-7619-794E-F15D-B84BEA915956}"/>
              </a:ext>
            </a:extLst>
          </p:cNvPr>
          <p:cNvSpPr txBox="1">
            <a:spLocks/>
          </p:cNvSpPr>
          <p:nvPr/>
        </p:nvSpPr>
        <p:spPr>
          <a:xfrm>
            <a:off x="6264097" y="2202876"/>
            <a:ext cx="5991901" cy="79868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児童が自ら選択し、</a:t>
            </a: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運動できるよう支援する</a:t>
            </a:r>
            <a:endParaRPr kumimoji="1" lang="ja-JP" altLang="en-US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AF029B5C-3785-C426-EBB9-566AF6900213}"/>
              </a:ext>
            </a:extLst>
          </p:cNvPr>
          <p:cNvSpPr txBox="1">
            <a:spLocks/>
          </p:cNvSpPr>
          <p:nvPr/>
        </p:nvSpPr>
        <p:spPr>
          <a:xfrm>
            <a:off x="536851" y="2421188"/>
            <a:ext cx="4806031" cy="59715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本研究で、実践した３つの活用事例</a:t>
            </a:r>
          </a:p>
        </p:txBody>
      </p:sp>
      <p:sp>
        <p:nvSpPr>
          <p:cNvPr id="8" name="動作設定ボタン: 進む/次へ 7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412BBCCC-AD69-403E-1DAF-FDDF82738566}"/>
              </a:ext>
            </a:extLst>
          </p:cNvPr>
          <p:cNvSpPr/>
          <p:nvPr/>
        </p:nvSpPr>
        <p:spPr>
          <a:xfrm>
            <a:off x="11234057" y="6214188"/>
            <a:ext cx="957943" cy="643812"/>
          </a:xfrm>
          <a:prstGeom prst="actionButtonForwardNex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動作設定ボタン: 最初に移動 8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03535-C862-B252-FA0D-09C04655A975}"/>
              </a:ext>
            </a:extLst>
          </p:cNvPr>
          <p:cNvSpPr/>
          <p:nvPr/>
        </p:nvSpPr>
        <p:spPr>
          <a:xfrm>
            <a:off x="0" y="6214188"/>
            <a:ext cx="957943" cy="643812"/>
          </a:xfrm>
          <a:prstGeom prst="actionButtonBeginning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CF1085F5-5C1C-A3FA-BB01-BF5796A008B7}"/>
              </a:ext>
            </a:extLst>
          </p:cNvPr>
          <p:cNvSpPr txBox="1">
            <a:spLocks/>
          </p:cNvSpPr>
          <p:nvPr/>
        </p:nvSpPr>
        <p:spPr>
          <a:xfrm>
            <a:off x="6096000" y="3079233"/>
            <a:ext cx="6264095" cy="5499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○使用による</a:t>
            </a:r>
            <a:r>
              <a:rPr lang="ja-JP" altLang="en-US" sz="32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効果</a:t>
            </a:r>
            <a:endParaRPr kumimoji="1" lang="ja-JP" altLang="en-US" sz="32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sp>
        <p:nvSpPr>
          <p:cNvPr id="11" name="タイトル 1">
            <a:extLst>
              <a:ext uri="{FF2B5EF4-FFF2-40B4-BE49-F238E27FC236}">
                <a16:creationId xmlns:a16="http://schemas.microsoft.com/office/drawing/2014/main" id="{DEB1B248-8F9E-B2CA-5333-F39F38F9C280}"/>
              </a:ext>
            </a:extLst>
          </p:cNvPr>
          <p:cNvSpPr txBox="1">
            <a:spLocks/>
          </p:cNvSpPr>
          <p:nvPr/>
        </p:nvSpPr>
        <p:spPr>
          <a:xfrm>
            <a:off x="6264097" y="3858927"/>
            <a:ext cx="3676110" cy="3979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・　児童の選択を支援</a:t>
            </a:r>
          </a:p>
        </p:txBody>
      </p:sp>
      <p:sp>
        <p:nvSpPr>
          <p:cNvPr id="12" name="角丸四角形 13">
            <a:extLst>
              <a:ext uri="{FF2B5EF4-FFF2-40B4-BE49-F238E27FC236}">
                <a16:creationId xmlns:a16="http://schemas.microsoft.com/office/drawing/2014/main" id="{712A1F42-0AEB-9026-F95F-428BEF71F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49295" y="2294075"/>
            <a:ext cx="5778610" cy="2865120"/>
          </a:xfrm>
          <a:prstGeom prst="roundRect">
            <a:avLst>
              <a:gd name="adj" fmla="val 3668"/>
            </a:avLst>
          </a:prstGeom>
          <a:noFill/>
          <a:ln w="571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AD496BA8-7E58-A6CE-E456-6E0711DEEFC4}"/>
              </a:ext>
            </a:extLst>
          </p:cNvPr>
          <p:cNvSpPr txBox="1">
            <a:spLocks/>
          </p:cNvSpPr>
          <p:nvPr/>
        </p:nvSpPr>
        <p:spPr>
          <a:xfrm>
            <a:off x="6264097" y="4436936"/>
            <a:ext cx="5927903" cy="3979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・　運動の手本動画の視聴による児童の</a:t>
            </a:r>
            <a:endParaRPr kumimoji="1" lang="en-US" altLang="ja-JP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   </a:t>
            </a: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自発的な運動</a:t>
            </a: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への促し</a:t>
            </a:r>
            <a:endParaRPr kumimoji="1" lang="ja-JP" altLang="en-US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sp>
        <p:nvSpPr>
          <p:cNvPr id="14" name="タイトル 1">
            <a:extLst>
              <a:ext uri="{FF2B5EF4-FFF2-40B4-BE49-F238E27FC236}">
                <a16:creationId xmlns:a16="http://schemas.microsoft.com/office/drawing/2014/main" id="{717B920C-5F17-7425-1ECE-5593F88F5632}"/>
              </a:ext>
            </a:extLst>
          </p:cNvPr>
          <p:cNvSpPr txBox="1">
            <a:spLocks/>
          </p:cNvSpPr>
          <p:nvPr/>
        </p:nvSpPr>
        <p:spPr>
          <a:xfrm>
            <a:off x="6264097" y="5296707"/>
            <a:ext cx="5513619" cy="3979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・　教員による説明等の時間の短縮</a:t>
            </a:r>
          </a:p>
        </p:txBody>
      </p:sp>
      <p:sp>
        <p:nvSpPr>
          <p:cNvPr id="15" name="タイトル 1">
            <a:extLst>
              <a:ext uri="{FF2B5EF4-FFF2-40B4-BE49-F238E27FC236}">
                <a16:creationId xmlns:a16="http://schemas.microsoft.com/office/drawing/2014/main" id="{63605EC3-80E8-ECE5-0A64-66334DE6D72A}"/>
              </a:ext>
            </a:extLst>
          </p:cNvPr>
          <p:cNvSpPr txBox="1">
            <a:spLocks/>
          </p:cNvSpPr>
          <p:nvPr/>
        </p:nvSpPr>
        <p:spPr>
          <a:xfrm>
            <a:off x="6064001" y="1472918"/>
            <a:ext cx="6264095" cy="5499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○使用</a:t>
            </a:r>
            <a:r>
              <a:rPr lang="ja-JP" altLang="en-US" sz="32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目的</a:t>
            </a:r>
            <a:endParaRPr kumimoji="1" lang="ja-JP" altLang="en-US" sz="32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1599808-BD31-79C6-F991-EC405F30DB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083" y="3018345"/>
            <a:ext cx="5183566" cy="1883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07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A73758-D80A-84E0-A6E1-F94E7509FA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5F9CD9B-A445-8C7B-E753-DAF34F1F79ED}"/>
              </a:ext>
            </a:extLst>
          </p:cNvPr>
          <p:cNvSpPr txBox="1"/>
          <p:nvPr/>
        </p:nvSpPr>
        <p:spPr>
          <a:xfrm>
            <a:off x="75384" y="156129"/>
            <a:ext cx="7685986" cy="798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5400" b="1" spc="-5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２</a:t>
            </a:r>
            <a:r>
              <a:rPr kumimoji="1" lang="ja-JP" altLang="en-US" sz="5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作成の流れ</a:t>
            </a:r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CC26A580-0CAB-6836-D5AD-C06024CF5A20}"/>
              </a:ext>
            </a:extLst>
          </p:cNvPr>
          <p:cNvSpPr txBox="1">
            <a:spLocks/>
          </p:cNvSpPr>
          <p:nvPr/>
        </p:nvSpPr>
        <p:spPr>
          <a:xfrm>
            <a:off x="0" y="1124458"/>
            <a:ext cx="8067554" cy="48519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一人一台の学習者用端末を用いた児童の選択を</a:t>
            </a:r>
            <a:endParaRPr kumimoji="1" lang="en-US" altLang="ja-JP" sz="28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手助けするツールの構成</a:t>
            </a:r>
          </a:p>
        </p:txBody>
      </p:sp>
      <p:sp>
        <p:nvSpPr>
          <p:cNvPr id="18" name="タイトル 1">
            <a:extLst>
              <a:ext uri="{FF2B5EF4-FFF2-40B4-BE49-F238E27FC236}">
                <a16:creationId xmlns:a16="http://schemas.microsoft.com/office/drawing/2014/main" id="{799D125F-706C-A28C-B82D-6AE8DA3E70F0}"/>
              </a:ext>
            </a:extLst>
          </p:cNvPr>
          <p:cNvSpPr txBox="1">
            <a:spLocks/>
          </p:cNvSpPr>
          <p:nvPr/>
        </p:nvSpPr>
        <p:spPr>
          <a:xfrm>
            <a:off x="-32904" y="4276932"/>
            <a:ext cx="8067554" cy="48519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作成の手順</a:t>
            </a:r>
          </a:p>
        </p:txBody>
      </p:sp>
      <p:graphicFrame>
        <p:nvGraphicFramePr>
          <p:cNvPr id="19" name="図表 18">
            <a:extLst>
              <a:ext uri="{FF2B5EF4-FFF2-40B4-BE49-F238E27FC236}">
                <a16:creationId xmlns:a16="http://schemas.microsoft.com/office/drawing/2014/main" id="{43C30CEE-C063-19D5-F6FC-5980BF3049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0204845"/>
              </p:ext>
            </p:extLst>
          </p:nvPr>
        </p:nvGraphicFramePr>
        <p:xfrm>
          <a:off x="607870" y="4828087"/>
          <a:ext cx="10819039" cy="13050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動作設定ボタン: 進む/次へ 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77889E30-039B-44DB-D64A-5BE017B6B8C7}"/>
              </a:ext>
            </a:extLst>
          </p:cNvPr>
          <p:cNvSpPr/>
          <p:nvPr/>
        </p:nvSpPr>
        <p:spPr>
          <a:xfrm>
            <a:off x="11234057" y="6214188"/>
            <a:ext cx="957943" cy="643812"/>
          </a:xfrm>
          <a:prstGeom prst="actionButtonForwardNex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動作設定ボタン: 最初に移動 2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id="{F090D896-1420-D045-1A3D-F1DE3A7BE02E}"/>
              </a:ext>
            </a:extLst>
          </p:cNvPr>
          <p:cNvSpPr/>
          <p:nvPr/>
        </p:nvSpPr>
        <p:spPr>
          <a:xfrm>
            <a:off x="0" y="6214188"/>
            <a:ext cx="957943" cy="643812"/>
          </a:xfrm>
          <a:prstGeom prst="actionButtonBeginning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586B9A71-175D-FB6C-F239-B609572723FB}"/>
              </a:ext>
            </a:extLst>
          </p:cNvPr>
          <p:cNvSpPr txBox="1">
            <a:spLocks/>
          </p:cNvSpPr>
          <p:nvPr/>
        </p:nvSpPr>
        <p:spPr>
          <a:xfrm>
            <a:off x="7095072" y="4833444"/>
            <a:ext cx="5096928" cy="1539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BFA5286D-2C3A-7DA8-ADD7-327BE2979D3E}"/>
              </a:ext>
            </a:extLst>
          </p:cNvPr>
          <p:cNvSpPr txBox="1">
            <a:spLocks/>
          </p:cNvSpPr>
          <p:nvPr/>
        </p:nvSpPr>
        <p:spPr>
          <a:xfrm>
            <a:off x="10510168" y="3661092"/>
            <a:ext cx="5096928" cy="106675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</a:t>
            </a:r>
            <a:endParaRPr lang="en-US" altLang="ja-JP" sz="24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　　</a:t>
            </a:r>
            <a:endParaRPr lang="en-US" altLang="ja-JP" sz="24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endParaRPr lang="en-US" altLang="ja-JP" sz="24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6" name="矢印: 右 15">
            <a:extLst>
              <a:ext uri="{FF2B5EF4-FFF2-40B4-BE49-F238E27FC236}">
                <a16:creationId xmlns:a16="http://schemas.microsoft.com/office/drawing/2014/main" id="{698ECC1F-3DC0-F154-A811-107A050C35E7}"/>
              </a:ext>
            </a:extLst>
          </p:cNvPr>
          <p:cNvSpPr/>
          <p:nvPr/>
        </p:nvSpPr>
        <p:spPr>
          <a:xfrm>
            <a:off x="3751795" y="2473562"/>
            <a:ext cx="921770" cy="64397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49D2EB88-567A-1561-DCD7-3C95E7392D98}"/>
              </a:ext>
            </a:extLst>
          </p:cNvPr>
          <p:cNvGrpSpPr/>
          <p:nvPr/>
        </p:nvGrpSpPr>
        <p:grpSpPr>
          <a:xfrm>
            <a:off x="1008818" y="2045003"/>
            <a:ext cx="2124262" cy="1481381"/>
            <a:chOff x="2250909" y="2120849"/>
            <a:chExt cx="2124262" cy="1481381"/>
          </a:xfrm>
        </p:grpSpPr>
        <p:pic>
          <p:nvPicPr>
            <p:cNvPr id="10" name="図 9">
              <a:extLst>
                <a:ext uri="{FF2B5EF4-FFF2-40B4-BE49-F238E27FC236}">
                  <a16:creationId xmlns:a16="http://schemas.microsoft.com/office/drawing/2014/main" id="{FB8AA42A-1987-110A-D524-DC5A5FE9E6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11426" y="2234603"/>
              <a:ext cx="1042556" cy="574624"/>
            </a:xfrm>
            <a:prstGeom prst="rect">
              <a:avLst/>
            </a:prstGeom>
          </p:spPr>
        </p:pic>
        <p:pic>
          <p:nvPicPr>
            <p:cNvPr id="11" name="図 10">
              <a:extLst>
                <a:ext uri="{FF2B5EF4-FFF2-40B4-BE49-F238E27FC236}">
                  <a16:creationId xmlns:a16="http://schemas.microsoft.com/office/drawing/2014/main" id="{D7C6ADFA-41FD-1BE3-BD8F-26F04EAF35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89615" y="2855018"/>
              <a:ext cx="1031149" cy="574624"/>
            </a:xfrm>
            <a:prstGeom prst="rect">
              <a:avLst/>
            </a:prstGeom>
          </p:spPr>
        </p:pic>
        <p:sp>
          <p:nvSpPr>
            <p:cNvPr id="8" name="四角形: 角を丸くする 7">
              <a:extLst>
                <a:ext uri="{FF2B5EF4-FFF2-40B4-BE49-F238E27FC236}">
                  <a16:creationId xmlns:a16="http://schemas.microsoft.com/office/drawing/2014/main" id="{ECE61BB0-2681-978A-6328-CC8F9FCE2966}"/>
                </a:ext>
              </a:extLst>
            </p:cNvPr>
            <p:cNvSpPr/>
            <p:nvPr/>
          </p:nvSpPr>
          <p:spPr>
            <a:xfrm>
              <a:off x="2250909" y="2120849"/>
              <a:ext cx="2124262" cy="1481381"/>
            </a:xfrm>
            <a:prstGeom prst="roundRect">
              <a:avLst/>
            </a:prstGeom>
            <a:noFill/>
            <a:ln w="762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D62E1157-2870-2665-D966-EF0542EB784E}"/>
              </a:ext>
            </a:extLst>
          </p:cNvPr>
          <p:cNvGrpSpPr/>
          <p:nvPr/>
        </p:nvGrpSpPr>
        <p:grpSpPr>
          <a:xfrm>
            <a:off x="5033869" y="2030352"/>
            <a:ext cx="2124262" cy="1481381"/>
            <a:chOff x="5033869" y="2120849"/>
            <a:chExt cx="2124262" cy="1481381"/>
          </a:xfrm>
        </p:grpSpPr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61E08572-E5AD-D098-319E-AE4ECC9888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17390" y="2886048"/>
              <a:ext cx="980061" cy="549603"/>
            </a:xfrm>
            <a:prstGeom prst="rect">
              <a:avLst/>
            </a:prstGeom>
          </p:spPr>
        </p:pic>
        <p:sp>
          <p:nvSpPr>
            <p:cNvPr id="20" name="四角形: 角を丸くする 19">
              <a:extLst>
                <a:ext uri="{FF2B5EF4-FFF2-40B4-BE49-F238E27FC236}">
                  <a16:creationId xmlns:a16="http://schemas.microsoft.com/office/drawing/2014/main" id="{A79C78C5-B06C-6233-1F64-A60B8D535B68}"/>
                </a:ext>
              </a:extLst>
            </p:cNvPr>
            <p:cNvSpPr/>
            <p:nvPr/>
          </p:nvSpPr>
          <p:spPr>
            <a:xfrm>
              <a:off x="5033869" y="2120849"/>
              <a:ext cx="2124262" cy="1481381"/>
            </a:xfrm>
            <a:prstGeom prst="roundRect">
              <a:avLst/>
            </a:prstGeom>
            <a:noFill/>
            <a:ln w="762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EF85BF8D-BB6D-0735-BC56-731DFBE58D91}"/>
              </a:ext>
            </a:extLst>
          </p:cNvPr>
          <p:cNvGrpSpPr/>
          <p:nvPr/>
        </p:nvGrpSpPr>
        <p:grpSpPr>
          <a:xfrm>
            <a:off x="9058920" y="2054860"/>
            <a:ext cx="2124262" cy="1481381"/>
            <a:chOff x="7718651" y="2112239"/>
            <a:chExt cx="2124262" cy="1481381"/>
          </a:xfrm>
        </p:grpSpPr>
        <p:pic>
          <p:nvPicPr>
            <p:cNvPr id="14" name="図 13">
              <a:extLst>
                <a:ext uri="{FF2B5EF4-FFF2-40B4-BE49-F238E27FC236}">
                  <a16:creationId xmlns:a16="http://schemas.microsoft.com/office/drawing/2014/main" id="{9E025278-F310-960B-918D-0B42C7D047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79331" y="2361475"/>
              <a:ext cx="1019503" cy="564753"/>
            </a:xfrm>
            <a:prstGeom prst="rect">
              <a:avLst/>
            </a:prstGeom>
          </p:spPr>
        </p:pic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4765C85D-B4CD-026D-F582-016D5FB7C8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80782" y="2905557"/>
              <a:ext cx="965385" cy="530673"/>
            </a:xfrm>
            <a:prstGeom prst="rect">
              <a:avLst/>
            </a:prstGeom>
          </p:spPr>
        </p:pic>
        <p:sp>
          <p:nvSpPr>
            <p:cNvPr id="21" name="四角形: 角を丸くする 20">
              <a:extLst>
                <a:ext uri="{FF2B5EF4-FFF2-40B4-BE49-F238E27FC236}">
                  <a16:creationId xmlns:a16="http://schemas.microsoft.com/office/drawing/2014/main" id="{3359236C-7649-E86C-C150-B0216AB16A22}"/>
                </a:ext>
              </a:extLst>
            </p:cNvPr>
            <p:cNvSpPr/>
            <p:nvPr/>
          </p:nvSpPr>
          <p:spPr>
            <a:xfrm>
              <a:off x="7718651" y="2112239"/>
              <a:ext cx="2124262" cy="1481381"/>
            </a:xfrm>
            <a:prstGeom prst="roundRect">
              <a:avLst/>
            </a:prstGeom>
            <a:noFill/>
            <a:ln w="762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5" name="矢印: 右 24">
            <a:extLst>
              <a:ext uri="{FF2B5EF4-FFF2-40B4-BE49-F238E27FC236}">
                <a16:creationId xmlns:a16="http://schemas.microsoft.com/office/drawing/2014/main" id="{423B3F51-7EDA-17EB-16C3-84CE3B598804}"/>
              </a:ext>
            </a:extLst>
          </p:cNvPr>
          <p:cNvSpPr/>
          <p:nvPr/>
        </p:nvSpPr>
        <p:spPr>
          <a:xfrm>
            <a:off x="7623632" y="2496476"/>
            <a:ext cx="921770" cy="64397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DF8F293A-DB48-247F-B0A1-F7AE44CC6675}"/>
              </a:ext>
            </a:extLst>
          </p:cNvPr>
          <p:cNvSpPr txBox="1"/>
          <p:nvPr/>
        </p:nvSpPr>
        <p:spPr>
          <a:xfrm>
            <a:off x="1008818" y="3640138"/>
            <a:ext cx="2124262" cy="3277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8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選択肢のページ</a:t>
            </a:r>
            <a:endParaRPr lang="en-US" altLang="ja-JP" sz="18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CA6736E3-71FB-F6BC-6C7E-3524357D5BDD}"/>
              </a:ext>
            </a:extLst>
          </p:cNvPr>
          <p:cNvSpPr txBox="1"/>
          <p:nvPr/>
        </p:nvSpPr>
        <p:spPr>
          <a:xfrm>
            <a:off x="4987724" y="3611970"/>
            <a:ext cx="2216552" cy="3277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手本動画のページ</a:t>
            </a:r>
            <a:endParaRPr kumimoji="1" lang="en-US" altLang="ja-JP" sz="18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8B0CE008-D43F-2627-6187-1F21388B58EF}"/>
              </a:ext>
            </a:extLst>
          </p:cNvPr>
          <p:cNvSpPr txBox="1"/>
          <p:nvPr/>
        </p:nvSpPr>
        <p:spPr>
          <a:xfrm>
            <a:off x="9190738" y="3656581"/>
            <a:ext cx="19924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8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振り返りのページ</a:t>
            </a:r>
            <a:endParaRPr lang="ja-JP" altLang="en-US" dirty="0"/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E0DC8277-0953-CC71-BFF8-E78FF90CCC6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10194" y="2189503"/>
            <a:ext cx="1141519" cy="635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52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544893-4EE3-9F6C-A06D-1EC7A5B409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5230709-438F-741D-BF7A-41A64AD9FBC4}"/>
              </a:ext>
            </a:extLst>
          </p:cNvPr>
          <p:cNvSpPr txBox="1"/>
          <p:nvPr/>
        </p:nvSpPr>
        <p:spPr>
          <a:xfrm>
            <a:off x="75384" y="156129"/>
            <a:ext cx="11531898" cy="798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5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３　選択肢の作成</a:t>
            </a:r>
          </a:p>
        </p:txBody>
      </p:sp>
      <p:sp>
        <p:nvSpPr>
          <p:cNvPr id="2" name="動作設定ボタン: 進む/次へ 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A30848E4-1035-0E4A-4456-FD4872E41ADB}"/>
              </a:ext>
            </a:extLst>
          </p:cNvPr>
          <p:cNvSpPr/>
          <p:nvPr/>
        </p:nvSpPr>
        <p:spPr>
          <a:xfrm>
            <a:off x="11234057" y="6214188"/>
            <a:ext cx="957943" cy="643812"/>
          </a:xfrm>
          <a:prstGeom prst="actionButtonForwardNex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" name="動作設定ボタン: 最初に移動 2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09D90F37-2B8C-7BD8-B80D-A1FCF88C65E5}"/>
              </a:ext>
            </a:extLst>
          </p:cNvPr>
          <p:cNvSpPr/>
          <p:nvPr/>
        </p:nvSpPr>
        <p:spPr>
          <a:xfrm>
            <a:off x="0" y="6214188"/>
            <a:ext cx="957943" cy="643812"/>
          </a:xfrm>
          <a:prstGeom prst="actionButtonBeginning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1462ADEC-DB9D-FBD8-1689-8C3F0DDE33DF}"/>
              </a:ext>
            </a:extLst>
          </p:cNvPr>
          <p:cNvSpPr txBox="1">
            <a:spLocks/>
          </p:cNvSpPr>
          <p:nvPr/>
        </p:nvSpPr>
        <p:spPr>
          <a:xfrm>
            <a:off x="8220268" y="1555250"/>
            <a:ext cx="4094520" cy="1539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○　必要なもの</a:t>
            </a:r>
            <a:endParaRPr kumimoji="1" lang="en-US" altLang="ja-JP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   ・　図形</a:t>
            </a:r>
            <a:endParaRPr kumimoji="1" lang="en-US" altLang="ja-JP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   ・　イラスト　　　　</a:t>
            </a:r>
            <a:endParaRPr kumimoji="1" lang="en-US" altLang="ja-JP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C06BCECE-725C-4D5D-0206-4F73623EF246}"/>
              </a:ext>
            </a:extLst>
          </p:cNvPr>
          <p:cNvSpPr txBox="1">
            <a:spLocks/>
          </p:cNvSpPr>
          <p:nvPr/>
        </p:nvSpPr>
        <p:spPr>
          <a:xfrm>
            <a:off x="8220268" y="2659094"/>
            <a:ext cx="4094520" cy="1539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○　手順</a:t>
            </a:r>
            <a:endParaRPr kumimoji="1" lang="en-US" altLang="ja-JP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　①　挿入→図形から任意の</a:t>
            </a:r>
            <a:endParaRPr kumimoji="1" lang="en-US" altLang="ja-JP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　　   図形を選択</a:t>
            </a:r>
            <a:endParaRPr kumimoji="1" lang="en-US" altLang="ja-JP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　②  イラストを重ねる</a:t>
            </a:r>
            <a:endParaRPr kumimoji="1" lang="en-US" altLang="ja-JP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　③　テキストボックスで</a:t>
            </a:r>
            <a:endParaRPr kumimoji="1" lang="en-US" altLang="ja-JP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　　 　運動の名称を入れる</a:t>
            </a:r>
            <a:endParaRPr kumimoji="1" lang="en-US" altLang="ja-JP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※  </a:t>
            </a: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重ねた際に図形の下に</a:t>
            </a:r>
            <a:endParaRPr kumimoji="1" lang="en-US" altLang="ja-JP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     </a:t>
            </a: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イラストが表示される場合  </a:t>
            </a:r>
            <a:endParaRPr kumimoji="1" lang="en-US" altLang="ja-JP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     </a:t>
            </a: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は、右クリック</a:t>
            </a:r>
            <a:r>
              <a:rPr kumimoji="1" lang="en-US" altLang="ja-JP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【</a:t>
            </a: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最前面に  </a:t>
            </a:r>
            <a:endParaRPr kumimoji="1" lang="en-US" altLang="ja-JP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     </a:t>
            </a: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移動</a:t>
            </a:r>
            <a:r>
              <a:rPr kumimoji="1" lang="en-US" altLang="ja-JP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】</a:t>
            </a: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を選択する</a:t>
            </a:r>
            <a:endParaRPr kumimoji="1" lang="en-US" altLang="ja-JP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115D5786-AEFD-5111-05A2-8A9AEC85D642}"/>
              </a:ext>
            </a:extLst>
          </p:cNvPr>
          <p:cNvSpPr txBox="1">
            <a:spLocks/>
          </p:cNvSpPr>
          <p:nvPr/>
        </p:nvSpPr>
        <p:spPr>
          <a:xfrm>
            <a:off x="1155025" y="954809"/>
            <a:ext cx="7065243" cy="41351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手本動画のページや振り返りのページの等のボタン</a:t>
            </a:r>
          </a:p>
        </p:txBody>
      </p:sp>
      <p:pic>
        <p:nvPicPr>
          <p:cNvPr id="8" name="画面録画 2025-02-13 100944">
            <a:hlinkClick r:id="" action="ppaction://media"/>
            <a:extLst>
              <a:ext uri="{FF2B5EF4-FFF2-40B4-BE49-F238E27FC236}">
                <a16:creationId xmlns:a16="http://schemas.microsoft.com/office/drawing/2014/main" id="{E932618F-6B09-BDC9-0D86-F233BAE8087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384" y="1753489"/>
            <a:ext cx="7936803" cy="4022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4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62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503BF3-5BD6-D00B-327D-A7D4470F40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EA7ECB5-3EE3-0194-61CE-C4278162D128}"/>
              </a:ext>
            </a:extLst>
          </p:cNvPr>
          <p:cNvSpPr txBox="1"/>
          <p:nvPr/>
        </p:nvSpPr>
        <p:spPr>
          <a:xfrm>
            <a:off x="75384" y="156129"/>
            <a:ext cx="11531898" cy="798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5400" b="1" spc="-5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４</a:t>
            </a:r>
            <a:r>
              <a:rPr kumimoji="1" lang="ja-JP" altLang="en-US" sz="5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動画・音声の挿入</a:t>
            </a:r>
          </a:p>
        </p:txBody>
      </p:sp>
      <p:sp>
        <p:nvSpPr>
          <p:cNvPr id="2" name="動作設定ボタン: 進む/次へ 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78342045-624C-F52D-8960-F0378927CE58}"/>
              </a:ext>
            </a:extLst>
          </p:cNvPr>
          <p:cNvSpPr/>
          <p:nvPr/>
        </p:nvSpPr>
        <p:spPr>
          <a:xfrm>
            <a:off x="11234057" y="6214188"/>
            <a:ext cx="957943" cy="643812"/>
          </a:xfrm>
          <a:prstGeom prst="actionButtonForwardNex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動作設定ボタン: 最初に移動 2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A3CE2A0D-0123-5FDF-DD36-31B28924C492}"/>
              </a:ext>
            </a:extLst>
          </p:cNvPr>
          <p:cNvSpPr/>
          <p:nvPr/>
        </p:nvSpPr>
        <p:spPr>
          <a:xfrm>
            <a:off x="0" y="6214188"/>
            <a:ext cx="957943" cy="643812"/>
          </a:xfrm>
          <a:prstGeom prst="actionButtonBeginning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画面録画 2025-01-20 174518">
            <a:hlinkClick r:id="" action="ppaction://media"/>
            <a:extLst>
              <a:ext uri="{FF2B5EF4-FFF2-40B4-BE49-F238E27FC236}">
                <a16:creationId xmlns:a16="http://schemas.microsoft.com/office/drawing/2014/main" id="{6FDF3B4E-6C83-FA76-52D3-B5D05A9B937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509408"/>
            <a:ext cx="8046974" cy="3998340"/>
          </a:xfrm>
          <a:prstGeom prst="rect">
            <a:avLst/>
          </a:prstGeom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5C425C4B-EB57-2D87-C9B0-980BE598A2E6}"/>
              </a:ext>
            </a:extLst>
          </p:cNvPr>
          <p:cNvSpPr txBox="1">
            <a:spLocks/>
          </p:cNvSpPr>
          <p:nvPr/>
        </p:nvSpPr>
        <p:spPr>
          <a:xfrm>
            <a:off x="8097480" y="4013744"/>
            <a:ext cx="4094520" cy="1539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○　手順</a:t>
            </a:r>
            <a:endParaRPr kumimoji="1" lang="en-US" altLang="ja-JP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①　挿入→ビデオまたは</a:t>
            </a:r>
            <a:endParaRPr lang="en-US" altLang="ja-JP" sz="24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　　オーディオから任意の</a:t>
            </a:r>
            <a:endParaRPr lang="en-US" altLang="ja-JP" sz="24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 　図形を選択</a:t>
            </a:r>
            <a:endParaRPr lang="en-US" altLang="ja-JP" sz="24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24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②  大きさを調整する。</a:t>
            </a:r>
            <a:endParaRPr kumimoji="1" lang="ja-JP" altLang="en-US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29E2E40B-83A3-85EA-81A3-FB35664E2746}"/>
              </a:ext>
            </a:extLst>
          </p:cNvPr>
          <p:cNvSpPr txBox="1">
            <a:spLocks/>
          </p:cNvSpPr>
          <p:nvPr/>
        </p:nvSpPr>
        <p:spPr>
          <a:xfrm>
            <a:off x="8097480" y="2264877"/>
            <a:ext cx="4094520" cy="153981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○　</a:t>
            </a: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必要なもの</a:t>
            </a:r>
            <a:endParaRPr kumimoji="1" lang="en-US" altLang="ja-JP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・　運動の手本の動画</a:t>
            </a:r>
            <a:endParaRPr lang="en-US" altLang="ja-JP" sz="24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  ・　タイマー等の動画</a:t>
            </a:r>
            <a:endParaRPr lang="en-US" altLang="ja-JP" sz="24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  ・　音声　　　　　　　　　　等</a:t>
            </a:r>
            <a:endParaRPr lang="en-US" altLang="ja-JP" sz="24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F88BED3D-9C16-DEB7-0575-EADFEED42B11}"/>
              </a:ext>
            </a:extLst>
          </p:cNvPr>
          <p:cNvSpPr txBox="1">
            <a:spLocks/>
          </p:cNvSpPr>
          <p:nvPr/>
        </p:nvSpPr>
        <p:spPr>
          <a:xfrm>
            <a:off x="1155026" y="954809"/>
            <a:ext cx="6803986" cy="41351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手本動画のページや振り返りのページの音声等</a:t>
            </a:r>
            <a:endParaRPr kumimoji="1" lang="ja-JP" altLang="en-US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05867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24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5BA8F8-B799-45F8-C3BB-30537C66C3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0B4266A-7FF8-26E3-F477-BC36DF18FBCC}"/>
              </a:ext>
            </a:extLst>
          </p:cNvPr>
          <p:cNvSpPr txBox="1"/>
          <p:nvPr/>
        </p:nvSpPr>
        <p:spPr>
          <a:xfrm>
            <a:off x="75384" y="156129"/>
            <a:ext cx="5476330" cy="798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5400" b="1" spc="-5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５</a:t>
            </a:r>
            <a:r>
              <a:rPr kumimoji="1" lang="ja-JP" altLang="en-US" sz="5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リンクの編集</a:t>
            </a:r>
          </a:p>
        </p:txBody>
      </p:sp>
      <p:sp>
        <p:nvSpPr>
          <p:cNvPr id="3" name="動作設定ボタン: 進む/次へ 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80B661DD-A987-EAD0-44CD-5D441B37AC62}"/>
              </a:ext>
            </a:extLst>
          </p:cNvPr>
          <p:cNvSpPr/>
          <p:nvPr/>
        </p:nvSpPr>
        <p:spPr>
          <a:xfrm>
            <a:off x="11234057" y="6214188"/>
            <a:ext cx="957943" cy="643812"/>
          </a:xfrm>
          <a:prstGeom prst="actionButtonForwardNex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動作設定ボタン: 最初に移動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DF19D393-52BE-ACAD-D85E-E871DA33935B}"/>
              </a:ext>
            </a:extLst>
          </p:cNvPr>
          <p:cNvSpPr/>
          <p:nvPr/>
        </p:nvSpPr>
        <p:spPr>
          <a:xfrm>
            <a:off x="0" y="6214188"/>
            <a:ext cx="957943" cy="643812"/>
          </a:xfrm>
          <a:prstGeom prst="actionButtonBeginning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画面録画 2025-01-21 182711">
            <a:hlinkClick r:id="" action="ppaction://media"/>
            <a:extLst>
              <a:ext uri="{FF2B5EF4-FFF2-40B4-BE49-F238E27FC236}">
                <a16:creationId xmlns:a16="http://schemas.microsoft.com/office/drawing/2014/main" id="{F3F734ED-0A37-11EF-1867-90D741CB437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454297"/>
            <a:ext cx="8119099" cy="4237154"/>
          </a:xfrm>
          <a:prstGeom prst="rect">
            <a:avLst/>
          </a:prstGeom>
        </p:spPr>
      </p:pic>
      <p:sp>
        <p:nvSpPr>
          <p:cNvPr id="7" name="タイトル 1">
            <a:extLst>
              <a:ext uri="{FF2B5EF4-FFF2-40B4-BE49-F238E27FC236}">
                <a16:creationId xmlns:a16="http://schemas.microsoft.com/office/drawing/2014/main" id="{75A10EDD-89DA-3EA7-964C-D91FDEB96E7E}"/>
              </a:ext>
            </a:extLst>
          </p:cNvPr>
          <p:cNvSpPr txBox="1">
            <a:spLocks/>
          </p:cNvSpPr>
          <p:nvPr/>
        </p:nvSpPr>
        <p:spPr>
          <a:xfrm>
            <a:off x="1128901" y="938783"/>
            <a:ext cx="6803986" cy="41351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ボタンを押すと対応したスライドを表示する</a:t>
            </a:r>
            <a:endParaRPr kumimoji="1" lang="ja-JP" altLang="en-US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B4A6DF9C-3AE0-0C81-26E0-0E41167D2CA8}"/>
              </a:ext>
            </a:extLst>
          </p:cNvPr>
          <p:cNvSpPr txBox="1">
            <a:spLocks/>
          </p:cNvSpPr>
          <p:nvPr/>
        </p:nvSpPr>
        <p:spPr>
          <a:xfrm>
            <a:off x="8119099" y="1565082"/>
            <a:ext cx="4094520" cy="1495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1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○　</a:t>
            </a:r>
            <a:r>
              <a:rPr kumimoji="1" lang="ja-JP" altLang="en-US" sz="21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必要なもの</a:t>
            </a:r>
            <a:endParaRPr kumimoji="1" lang="en-US" altLang="ja-JP" sz="21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1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  ・　ボタン</a:t>
            </a:r>
            <a:endParaRPr lang="en-US" altLang="ja-JP" sz="21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1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・　ボタンを押したときに</a:t>
            </a:r>
            <a:endParaRPr lang="en-US" altLang="ja-JP" sz="21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1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  表示したいページ</a:t>
            </a:r>
            <a:endParaRPr lang="en-US" altLang="ja-JP" sz="21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B8CD825D-C35D-0C32-37AA-2E3279AAEA4E}"/>
              </a:ext>
            </a:extLst>
          </p:cNvPr>
          <p:cNvSpPr txBox="1">
            <a:spLocks/>
          </p:cNvSpPr>
          <p:nvPr/>
        </p:nvSpPr>
        <p:spPr>
          <a:xfrm>
            <a:off x="8119099" y="3049878"/>
            <a:ext cx="4094520" cy="295032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1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○　</a:t>
            </a:r>
            <a:r>
              <a:rPr kumimoji="1" lang="ja-JP" altLang="en-US" sz="21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手順</a:t>
            </a:r>
            <a:endParaRPr kumimoji="1" lang="en-US" altLang="ja-JP" sz="21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1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①　操作したいボタンを選択し</a:t>
            </a:r>
            <a:endParaRPr lang="en-US" altLang="ja-JP" sz="21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1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 　 右クリック→リンクをクリック</a:t>
            </a:r>
            <a:endParaRPr lang="en-US" altLang="ja-JP" sz="21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21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1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②　　</a:t>
            </a:r>
            <a:r>
              <a:rPr lang="en-US" altLang="ja-JP" sz="21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21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このドキュメント内</a:t>
            </a:r>
            <a:r>
              <a:rPr lang="en-US" altLang="ja-JP" sz="21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  <a:r>
              <a:rPr lang="ja-JP" altLang="en-US" sz="21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→</a:t>
            </a:r>
            <a:endParaRPr lang="en-US" altLang="ja-JP" sz="21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1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  　表示したいスライドを選択</a:t>
            </a:r>
            <a:endParaRPr lang="en-US" altLang="ja-JP" sz="21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1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</a:t>
            </a:r>
            <a:endParaRPr lang="en-US" altLang="ja-JP" sz="21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1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③　　</a:t>
            </a:r>
            <a:r>
              <a:rPr lang="en-US" altLang="ja-JP" sz="21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OK</a:t>
            </a:r>
            <a:r>
              <a:rPr lang="ja-JP" altLang="en-US" sz="21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を選択</a:t>
            </a:r>
            <a:endParaRPr lang="en-US" altLang="ja-JP" sz="21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88054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74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D859C9-2BD6-D4A1-546A-ED17245C39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CE65D93-C870-2DF4-E646-D632A3AF335D}"/>
              </a:ext>
            </a:extLst>
          </p:cNvPr>
          <p:cNvSpPr txBox="1"/>
          <p:nvPr/>
        </p:nvSpPr>
        <p:spPr>
          <a:xfrm>
            <a:off x="75384" y="156129"/>
            <a:ext cx="11531898" cy="798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5400" b="1" spc="-5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６</a:t>
            </a:r>
            <a:r>
              <a:rPr kumimoji="1" lang="ja-JP" altLang="en-US" sz="5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操作の制御</a:t>
            </a: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BD2E4CEB-2B6E-23BB-68CF-E05B529182C1}"/>
              </a:ext>
            </a:extLst>
          </p:cNvPr>
          <p:cNvSpPr txBox="1">
            <a:spLocks/>
          </p:cNvSpPr>
          <p:nvPr/>
        </p:nvSpPr>
        <p:spPr>
          <a:xfrm>
            <a:off x="8374672" y="1142434"/>
            <a:ext cx="3914309" cy="125373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8DF048F7-DB9F-280F-AACE-A6FC4D00CBAA}"/>
              </a:ext>
            </a:extLst>
          </p:cNvPr>
          <p:cNvSpPr txBox="1">
            <a:spLocks/>
          </p:cNvSpPr>
          <p:nvPr/>
        </p:nvSpPr>
        <p:spPr>
          <a:xfrm>
            <a:off x="8071470" y="2360650"/>
            <a:ext cx="4094520" cy="142909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3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○　手順</a:t>
            </a:r>
            <a:endParaRPr lang="en-US" altLang="ja-JP" sz="23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3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①　画面切り替えを表示</a:t>
            </a:r>
            <a:endParaRPr lang="en-US" altLang="ja-JP" sz="23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23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3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②　画面切り替えのタイミング</a:t>
            </a:r>
            <a:endParaRPr lang="en-US" altLang="ja-JP" sz="23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3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→　</a:t>
            </a:r>
            <a:r>
              <a:rPr kumimoji="1" lang="ja-JP" altLang="en-US" sz="23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クリック時のチェックを</a:t>
            </a:r>
            <a:endParaRPr kumimoji="1" lang="en-US" altLang="ja-JP" sz="23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3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  　</a:t>
            </a:r>
            <a:r>
              <a:rPr kumimoji="1" lang="ja-JP" altLang="en-US" sz="23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外す</a:t>
            </a: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sp>
        <p:nvSpPr>
          <p:cNvPr id="11" name="動作設定ボタン: 最初に移動 10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6A0B9F45-F1B3-60AD-04A8-D098B06342AD}"/>
              </a:ext>
            </a:extLst>
          </p:cNvPr>
          <p:cNvSpPr/>
          <p:nvPr/>
        </p:nvSpPr>
        <p:spPr>
          <a:xfrm>
            <a:off x="0" y="6214188"/>
            <a:ext cx="957943" cy="643812"/>
          </a:xfrm>
          <a:prstGeom prst="actionButtonBeginning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レコーディング 2025-01-20 165356">
            <a:hlinkClick r:id="" action="ppaction://media"/>
            <a:extLst>
              <a:ext uri="{FF2B5EF4-FFF2-40B4-BE49-F238E27FC236}">
                <a16:creationId xmlns:a16="http://schemas.microsoft.com/office/drawing/2014/main" id="{0BDA492A-39F2-2F5F-4BE0-635A28F5791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946939"/>
            <a:ext cx="8122081" cy="4086422"/>
          </a:xfrm>
          <a:prstGeom prst="rect">
            <a:avLst/>
          </a:prstGeom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876B07CD-0D49-CC79-07B9-176966AE867A}"/>
              </a:ext>
            </a:extLst>
          </p:cNvPr>
          <p:cNvSpPr txBox="1">
            <a:spLocks/>
          </p:cNvSpPr>
          <p:nvPr/>
        </p:nvSpPr>
        <p:spPr>
          <a:xfrm>
            <a:off x="8122081" y="4497350"/>
            <a:ext cx="4094520" cy="142909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3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23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すべてのスライドに</a:t>
            </a:r>
            <a:endParaRPr lang="en-US" altLang="ja-JP" sz="23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8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3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などの操作ボタンを作成</a:t>
            </a:r>
            <a:endParaRPr lang="en-US" altLang="ja-JP" sz="23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F4E3EC1-C13B-F80C-CE3B-FA9160008C5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18730" y="4840822"/>
            <a:ext cx="475394" cy="322202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E4E7F39B-2ACE-012D-1A90-AE35DA7D495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48244" y="4840822"/>
            <a:ext cx="475393" cy="322202"/>
          </a:xfrm>
          <a:prstGeom prst="rect">
            <a:avLst/>
          </a:prstGeom>
        </p:spPr>
      </p:pic>
      <p:sp>
        <p:nvSpPr>
          <p:cNvPr id="10" name="タイトル 1">
            <a:extLst>
              <a:ext uri="{FF2B5EF4-FFF2-40B4-BE49-F238E27FC236}">
                <a16:creationId xmlns:a16="http://schemas.microsoft.com/office/drawing/2014/main" id="{9550C9FA-0894-C7A5-F89B-1F7AB38F5A0D}"/>
              </a:ext>
            </a:extLst>
          </p:cNvPr>
          <p:cNvSpPr txBox="1">
            <a:spLocks/>
          </p:cNvSpPr>
          <p:nvPr/>
        </p:nvSpPr>
        <p:spPr>
          <a:xfrm>
            <a:off x="1024398" y="931560"/>
            <a:ext cx="11375986" cy="41351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児童・生徒がボタン以外の箇所に誤って触れてしまっても、スライドが進まないよう</a:t>
            </a:r>
            <a:endParaRPr lang="en-US" altLang="ja-JP" sz="24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操作を制御する</a:t>
            </a:r>
            <a:endParaRPr kumimoji="1" lang="ja-JP" altLang="en-US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sp>
        <p:nvSpPr>
          <p:cNvPr id="12" name="動作設定ボタン: 進む/次へ 1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D4F600ED-4A4B-9E22-D20A-96B74D4DEAC8}"/>
              </a:ext>
            </a:extLst>
          </p:cNvPr>
          <p:cNvSpPr/>
          <p:nvPr/>
        </p:nvSpPr>
        <p:spPr>
          <a:xfrm>
            <a:off x="11234057" y="6214188"/>
            <a:ext cx="957943" cy="643812"/>
          </a:xfrm>
          <a:prstGeom prst="actionButtonForwardNex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3894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3ACC90-A0BB-D14D-3191-DE57BE9705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4255B37-EAD2-C87C-9D14-76EF4BDA5A17}"/>
              </a:ext>
            </a:extLst>
          </p:cNvPr>
          <p:cNvSpPr txBox="1"/>
          <p:nvPr/>
        </p:nvSpPr>
        <p:spPr>
          <a:xfrm>
            <a:off x="75384" y="156129"/>
            <a:ext cx="6390730" cy="798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5400" b="1" spc="-5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７</a:t>
            </a:r>
            <a:r>
              <a:rPr kumimoji="1" lang="ja-JP" altLang="en-US" sz="5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活用方法の例</a:t>
            </a:r>
          </a:p>
        </p:txBody>
      </p:sp>
      <p:sp>
        <p:nvSpPr>
          <p:cNvPr id="2" name="動作設定ボタン: 最初に移動 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D939FC3C-1CFB-6AFD-FB9E-72E06CBF16EB}"/>
              </a:ext>
            </a:extLst>
          </p:cNvPr>
          <p:cNvSpPr/>
          <p:nvPr/>
        </p:nvSpPr>
        <p:spPr>
          <a:xfrm>
            <a:off x="0" y="6214188"/>
            <a:ext cx="957943" cy="643812"/>
          </a:xfrm>
          <a:prstGeom prst="actionButtonBeginning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タイトル 1">
            <a:extLst>
              <a:ext uri="{FF2B5EF4-FFF2-40B4-BE49-F238E27FC236}">
                <a16:creationId xmlns:a16="http://schemas.microsoft.com/office/drawing/2014/main" id="{221B39AB-5592-EEEB-66D3-FA74C86F7087}"/>
              </a:ext>
            </a:extLst>
          </p:cNvPr>
          <p:cNvSpPr txBox="1">
            <a:spLocks/>
          </p:cNvSpPr>
          <p:nvPr/>
        </p:nvSpPr>
        <p:spPr>
          <a:xfrm>
            <a:off x="1092676" y="930483"/>
            <a:ext cx="6264095" cy="41351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グループの代表児童が選択する</a:t>
            </a:r>
            <a:endParaRPr kumimoji="1" lang="ja-JP" altLang="en-US" sz="2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D701B89C-DF43-3277-3678-768981341D0B}"/>
              </a:ext>
            </a:extLst>
          </p:cNvPr>
          <p:cNvSpPr txBox="1">
            <a:spLocks/>
          </p:cNvSpPr>
          <p:nvPr/>
        </p:nvSpPr>
        <p:spPr>
          <a:xfrm>
            <a:off x="7392525" y="2217147"/>
            <a:ext cx="5306008" cy="79868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3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・　選択に時間をかけすぎないよう　　 　</a:t>
            </a:r>
            <a:endParaRPr lang="en-US" altLang="ja-JP" sz="23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3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　留意する。</a:t>
            </a:r>
            <a:endParaRPr kumimoji="1" lang="ja-JP" altLang="en-US" sz="23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1685F04C-6EED-D686-76C8-2F709C83ED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9000868"/>
              </p:ext>
            </p:extLst>
          </p:nvPr>
        </p:nvGraphicFramePr>
        <p:xfrm>
          <a:off x="164019" y="1503551"/>
          <a:ext cx="7192751" cy="4161894"/>
        </p:xfrm>
        <a:graphic>
          <a:graphicData uri="http://schemas.openxmlformats.org/drawingml/2006/table">
            <a:tbl>
              <a:tblPr firstRow="1" firstCol="1" bandRow="1"/>
              <a:tblGrid>
                <a:gridCol w="589194">
                  <a:extLst>
                    <a:ext uri="{9D8B030D-6E8A-4147-A177-3AD203B41FA5}">
                      <a16:colId xmlns:a16="http://schemas.microsoft.com/office/drawing/2014/main" val="2419196751"/>
                    </a:ext>
                  </a:extLst>
                </a:gridCol>
                <a:gridCol w="2566404">
                  <a:extLst>
                    <a:ext uri="{9D8B030D-6E8A-4147-A177-3AD203B41FA5}">
                      <a16:colId xmlns:a16="http://schemas.microsoft.com/office/drawing/2014/main" val="1725360132"/>
                    </a:ext>
                  </a:extLst>
                </a:gridCol>
                <a:gridCol w="4037153">
                  <a:extLst>
                    <a:ext uri="{9D8B030D-6E8A-4147-A177-3AD203B41FA5}">
                      <a16:colId xmlns:a16="http://schemas.microsoft.com/office/drawing/2014/main" val="1554122598"/>
                    </a:ext>
                  </a:extLst>
                </a:gridCol>
              </a:tblGrid>
              <a:tr h="174384"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時間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○学習内容</a:t>
                      </a:r>
                      <a:r>
                        <a:rPr lang="en-US" sz="1050" kern="10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ja-JP" sz="1050" kern="10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・学習活動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指導上の留意点</a:t>
                      </a:r>
                      <a:r>
                        <a:rPr lang="en-US" sz="1050" kern="1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ja-JP" sz="1050" kern="1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配慮事項</a:t>
                      </a:r>
                      <a:endParaRPr lang="en-US" alt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09782"/>
                  </a:ext>
                </a:extLst>
              </a:tr>
              <a:tr h="523153"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導入</a:t>
                      </a:r>
                    </a:p>
                    <a:p>
                      <a:pPr algn="ctr"/>
                      <a:r>
                        <a:rPr lang="ja-JP" sz="1050" kern="10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３分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ja-JP" sz="1050" kern="1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○　挨拶</a:t>
                      </a:r>
                    </a:p>
                    <a:p>
                      <a:pPr algn="just"/>
                      <a:r>
                        <a:rPr lang="ja-JP" sz="1050" kern="1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・　始業の挨拶をする。</a:t>
                      </a:r>
                    </a:p>
                    <a:p>
                      <a:pPr algn="just"/>
                      <a:r>
                        <a:rPr lang="ja-JP" sz="1050" kern="1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・　本時の予定の確認をする。</a:t>
                      </a:r>
                      <a:endParaRPr lang="en-US" alt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33350" indent="-133350" algn="just"/>
                      <a:r>
                        <a:rPr lang="ja-JP" sz="1050" kern="1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・　児童の実態に応じて、</a:t>
                      </a:r>
                      <a:r>
                        <a:rPr lang="ja-JP" altLang="en-US" sz="1050" kern="1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教員</a:t>
                      </a:r>
                      <a:r>
                        <a:rPr lang="ja-JP" sz="1050" kern="1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に注目できるよう支援する。</a:t>
                      </a:r>
                    </a:p>
                    <a:p>
                      <a:pPr marL="133350" indent="-133350" algn="just"/>
                      <a:r>
                        <a:rPr lang="en-US" sz="1050" kern="1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049703"/>
                  </a:ext>
                </a:extLst>
              </a:tr>
              <a:tr h="2504237">
                <a:tc>
                  <a:txBody>
                    <a:bodyPr/>
                    <a:lstStyle/>
                    <a:p>
                      <a:pPr algn="ctr"/>
                      <a:endParaRPr lang="en-US" alt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ja-JP" sz="1050" kern="1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展開</a:t>
                      </a:r>
                    </a:p>
                    <a:p>
                      <a:pPr algn="ctr"/>
                      <a:r>
                        <a:rPr lang="en-US" sz="1050" kern="1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ja-JP" sz="1050" kern="1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分</a:t>
                      </a:r>
                    </a:p>
                    <a:p>
                      <a:pPr algn="ctr"/>
                      <a:r>
                        <a:rPr lang="en-US" sz="1050" kern="1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050" kern="1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050" kern="1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050" kern="1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33350" indent="-133350" algn="just"/>
                      <a:endParaRPr lang="ja-JP" sz="1050" kern="1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3064780"/>
                  </a:ext>
                </a:extLst>
              </a:tr>
              <a:tr h="697537"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まとめ</a:t>
                      </a:r>
                    </a:p>
                    <a:p>
                      <a:pPr algn="ctr"/>
                      <a:r>
                        <a:rPr lang="ja-JP" sz="1050" kern="1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３分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ja-JP" sz="1050" kern="1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○　挨拶</a:t>
                      </a:r>
                    </a:p>
                    <a:p>
                      <a:pPr marL="266700" indent="-266700" algn="just"/>
                      <a:r>
                        <a:rPr lang="ja-JP" sz="1050" kern="1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・　一人１台の学習者端末を用いて活動を振り返る。</a:t>
                      </a:r>
                    </a:p>
                    <a:p>
                      <a:pPr algn="just"/>
                      <a:r>
                        <a:rPr lang="ja-JP" sz="1050" kern="1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・　終業の挨拶をする。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33350" indent="-133350" algn="just"/>
                      <a:r>
                        <a:rPr lang="ja-JP" sz="1050" kern="1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  <a:cs typeface="Times New Roman" panose="02020603050405020304" pitchFamily="18" charset="0"/>
                        </a:rPr>
                        <a:t>・　児童の実態に応じて振り返りの選択肢の内容を変更する。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9303687"/>
                  </a:ext>
                </a:extLst>
              </a:tr>
            </a:tbl>
          </a:graphicData>
        </a:graphic>
      </p:graphicFrame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DAF26D81-E23F-A835-4F8F-737F86AC49E4}"/>
              </a:ext>
            </a:extLst>
          </p:cNvPr>
          <p:cNvSpPr/>
          <p:nvPr/>
        </p:nvSpPr>
        <p:spPr>
          <a:xfrm>
            <a:off x="733847" y="2573539"/>
            <a:ext cx="4601725" cy="884576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>
                <a:solidFill>
                  <a:schemeClr val="tx1"/>
                </a:solidFill>
              </a:rPr>
              <a:t>作成し</a:t>
            </a:r>
            <a:r>
              <a:rPr lang="ja-JP" altLang="en-US" sz="2800" b="1" dirty="0">
                <a:solidFill>
                  <a:schemeClr val="tx1"/>
                </a:solidFill>
              </a:rPr>
              <a:t>たツールを活用し、</a:t>
            </a:r>
            <a:endParaRPr lang="en-US" altLang="ja-JP" sz="2800" b="1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2800" b="1" dirty="0">
                <a:solidFill>
                  <a:schemeClr val="tx1"/>
                </a:solidFill>
              </a:rPr>
              <a:t>グループの代表児童が選択</a:t>
            </a:r>
          </a:p>
        </p:txBody>
      </p:sp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F8146A9F-E561-8D88-67AB-E9D193322D44}"/>
              </a:ext>
            </a:extLst>
          </p:cNvPr>
          <p:cNvSpPr/>
          <p:nvPr/>
        </p:nvSpPr>
        <p:spPr>
          <a:xfrm>
            <a:off x="711602" y="4157186"/>
            <a:ext cx="4601725" cy="588827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>
                <a:solidFill>
                  <a:schemeClr val="tx1"/>
                </a:solidFill>
              </a:rPr>
              <a:t>全員で同じ運動を行う</a:t>
            </a:r>
          </a:p>
        </p:txBody>
      </p:sp>
      <p:sp>
        <p:nvSpPr>
          <p:cNvPr id="18" name="タイトル 1">
            <a:extLst>
              <a:ext uri="{FF2B5EF4-FFF2-40B4-BE49-F238E27FC236}">
                <a16:creationId xmlns:a16="http://schemas.microsoft.com/office/drawing/2014/main" id="{3C0BDA94-F262-C973-F581-BB7551759D84}"/>
              </a:ext>
            </a:extLst>
          </p:cNvPr>
          <p:cNvSpPr txBox="1">
            <a:spLocks/>
          </p:cNvSpPr>
          <p:nvPr/>
        </p:nvSpPr>
        <p:spPr>
          <a:xfrm>
            <a:off x="7392525" y="3058297"/>
            <a:ext cx="5306008" cy="79868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3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・　手本の動画は、児童がしたい運動　</a:t>
            </a:r>
            <a:endParaRPr lang="en-US" altLang="ja-JP" sz="23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3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　を選択できる手だてとして活用</a:t>
            </a:r>
            <a:endParaRPr lang="en-US" altLang="ja-JP" sz="23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3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　する。</a:t>
            </a:r>
            <a:endParaRPr kumimoji="1" lang="ja-JP" altLang="en-US" sz="23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sp>
        <p:nvSpPr>
          <p:cNvPr id="19" name="タイトル 1">
            <a:extLst>
              <a:ext uri="{FF2B5EF4-FFF2-40B4-BE49-F238E27FC236}">
                <a16:creationId xmlns:a16="http://schemas.microsoft.com/office/drawing/2014/main" id="{CBEA7B47-054E-BED0-5974-C17A93DA82C8}"/>
              </a:ext>
            </a:extLst>
          </p:cNvPr>
          <p:cNvSpPr txBox="1">
            <a:spLocks/>
          </p:cNvSpPr>
          <p:nvPr/>
        </p:nvSpPr>
        <p:spPr>
          <a:xfrm>
            <a:off x="7392525" y="4156288"/>
            <a:ext cx="5306008" cy="116215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3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・　指導をする人数によっては、選択</a:t>
            </a:r>
            <a:endParaRPr lang="en-US" altLang="ja-JP" sz="23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3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lang="ja-JP" altLang="en-US" sz="23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できない児童も出てきてしまう</a:t>
            </a:r>
            <a:endParaRPr lang="en-US" altLang="ja-JP" sz="23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3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 </a:t>
            </a:r>
            <a:r>
              <a:rPr lang="ja-JP" altLang="en-US" sz="23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lang="en-US" altLang="ja-JP" sz="23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lang="ja-JP" altLang="en-US" sz="23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ことも留意の上、計画的に活用</a:t>
            </a:r>
            <a:endParaRPr lang="en-US" altLang="ja-JP" sz="2300" b="1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3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　する。</a:t>
            </a:r>
            <a:endParaRPr kumimoji="1" lang="ja-JP" altLang="en-US" sz="23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j-cs"/>
            </a:endParaRPr>
          </a:p>
        </p:txBody>
      </p:sp>
      <p:sp>
        <p:nvSpPr>
          <p:cNvPr id="14" name="四角形: 角を丸くする 13">
            <a:extLst>
              <a:ext uri="{FF2B5EF4-FFF2-40B4-BE49-F238E27FC236}">
                <a16:creationId xmlns:a16="http://schemas.microsoft.com/office/drawing/2014/main" id="{94BB733C-1598-D42F-96F1-A35604EB99E0}"/>
              </a:ext>
            </a:extLst>
          </p:cNvPr>
          <p:cNvSpPr/>
          <p:nvPr/>
        </p:nvSpPr>
        <p:spPr>
          <a:xfrm>
            <a:off x="733848" y="3589398"/>
            <a:ext cx="4601725" cy="41158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>
                <a:solidFill>
                  <a:schemeClr val="tx1"/>
                </a:solidFill>
              </a:rPr>
              <a:t>運動の準備</a:t>
            </a:r>
          </a:p>
        </p:txBody>
      </p:sp>
      <p:sp>
        <p:nvSpPr>
          <p:cNvPr id="20" name="矢印: 下カーブ 19">
            <a:extLst>
              <a:ext uri="{FF2B5EF4-FFF2-40B4-BE49-F238E27FC236}">
                <a16:creationId xmlns:a16="http://schemas.microsoft.com/office/drawing/2014/main" id="{1040B36A-878E-5F75-E3B3-9871E5BFBA62}"/>
              </a:ext>
            </a:extLst>
          </p:cNvPr>
          <p:cNvSpPr/>
          <p:nvPr/>
        </p:nvSpPr>
        <p:spPr>
          <a:xfrm rot="16200000">
            <a:off x="-493700" y="3639749"/>
            <a:ext cx="2081576" cy="279765"/>
          </a:xfrm>
          <a:prstGeom prst="curvedDownArrow">
            <a:avLst>
              <a:gd name="adj1" fmla="val 37249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5" name="動作設定ボタン: 進む/次へ 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CDA987AA-D6E6-D9D4-16A2-CEB87E4A3F25}"/>
              </a:ext>
            </a:extLst>
          </p:cNvPr>
          <p:cNvSpPr/>
          <p:nvPr/>
        </p:nvSpPr>
        <p:spPr>
          <a:xfrm>
            <a:off x="11234057" y="6214188"/>
            <a:ext cx="957943" cy="643812"/>
          </a:xfrm>
          <a:prstGeom prst="actionButtonForwardNex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1F433FF8-6265-FE09-1B1A-0FE10C1A094B}"/>
              </a:ext>
            </a:extLst>
          </p:cNvPr>
          <p:cNvSpPr txBox="1">
            <a:spLocks/>
          </p:cNvSpPr>
          <p:nvPr/>
        </p:nvSpPr>
        <p:spPr>
          <a:xfrm>
            <a:off x="7321014" y="1634993"/>
            <a:ext cx="6264095" cy="41351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rPr>
              <a:t>○  指導上の留意点・配慮事項（例）</a:t>
            </a:r>
          </a:p>
        </p:txBody>
      </p:sp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ECAB874A-8B9D-BE7C-8C52-BE33B6124A95}"/>
              </a:ext>
            </a:extLst>
          </p:cNvPr>
          <p:cNvCxnSpPr>
            <a:cxnSpLocks/>
            <a:stCxn id="16" idx="2"/>
            <a:endCxn id="14" idx="0"/>
          </p:cNvCxnSpPr>
          <p:nvPr/>
        </p:nvCxnSpPr>
        <p:spPr>
          <a:xfrm>
            <a:off x="3034710" y="3458115"/>
            <a:ext cx="1" cy="13128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F8E24B84-F550-39E6-5A86-754F7411DB7C}"/>
              </a:ext>
            </a:extLst>
          </p:cNvPr>
          <p:cNvCxnSpPr>
            <a:cxnSpLocks/>
            <a:stCxn id="14" idx="2"/>
            <a:endCxn id="17" idx="0"/>
          </p:cNvCxnSpPr>
          <p:nvPr/>
        </p:nvCxnSpPr>
        <p:spPr>
          <a:xfrm flipH="1">
            <a:off x="3012465" y="4000985"/>
            <a:ext cx="22246" cy="15620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フレーム 28">
            <a:extLst>
              <a:ext uri="{FF2B5EF4-FFF2-40B4-BE49-F238E27FC236}">
                <a16:creationId xmlns:a16="http://schemas.microsoft.com/office/drawing/2014/main" id="{A4AE9452-95C2-EC89-7C26-85898DE60FD8}"/>
              </a:ext>
            </a:extLst>
          </p:cNvPr>
          <p:cNvSpPr/>
          <p:nvPr/>
        </p:nvSpPr>
        <p:spPr>
          <a:xfrm>
            <a:off x="164020" y="2451810"/>
            <a:ext cx="5210843" cy="2499530"/>
          </a:xfrm>
          <a:prstGeom prst="frame">
            <a:avLst>
              <a:gd name="adj1" fmla="val 3156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A4EAC11C-1071-330E-4B79-AC4C1CCDE37E}"/>
              </a:ext>
            </a:extLst>
          </p:cNvPr>
          <p:cNvSpPr/>
          <p:nvPr/>
        </p:nvSpPr>
        <p:spPr>
          <a:xfrm>
            <a:off x="5410618" y="2451811"/>
            <a:ext cx="1910396" cy="2499530"/>
          </a:xfrm>
          <a:prstGeom prst="roundRect">
            <a:avLst/>
          </a:prstGeom>
          <a:solidFill>
            <a:srgbClr val="7030A0">
              <a:alpha val="25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 b="1" dirty="0">
                <a:solidFill>
                  <a:schemeClr val="tx1"/>
                </a:solidFill>
              </a:rPr>
              <a:t>教員が主導で活動を進行</a:t>
            </a:r>
            <a:endParaRPr lang="en-US" altLang="ja-JP" sz="2000" b="1" dirty="0">
              <a:solidFill>
                <a:schemeClr val="tx1"/>
              </a:solidFill>
            </a:endParaRPr>
          </a:p>
          <a:p>
            <a:pPr algn="ctr"/>
            <a:r>
              <a:rPr lang="ja-JP" altLang="en-US" sz="2000" b="1" dirty="0">
                <a:solidFill>
                  <a:schemeClr val="tx1"/>
                </a:solidFill>
              </a:rPr>
              <a:t>する</a:t>
            </a:r>
            <a:endParaRPr lang="en-US" altLang="ja-JP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14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3463</TotalTime>
  <Words>1221</Words>
  <Application>Microsoft Office PowerPoint</Application>
  <PresentationFormat>ワイド画面</PresentationFormat>
  <Paragraphs>236</Paragraphs>
  <Slides>11</Slides>
  <Notes>0</Notes>
  <HiddenSlides>0</HiddenSlides>
  <MMClips>4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7" baseType="lpstr">
      <vt:lpstr>BIZ UDPゴシック</vt:lpstr>
      <vt:lpstr>游ゴシック</vt:lpstr>
      <vt:lpstr>游ゴシック Light</vt:lpstr>
      <vt:lpstr>Arial</vt:lpstr>
      <vt:lpstr>Calibri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　一歩</dc:creator>
  <cp:lastModifiedBy>高橋　一歩</cp:lastModifiedBy>
  <cp:revision>92</cp:revision>
  <cp:lastPrinted>2025-02-17T06:28:45Z</cp:lastPrinted>
  <dcterms:created xsi:type="dcterms:W3CDTF">2024-07-24T04:15:47Z</dcterms:created>
  <dcterms:modified xsi:type="dcterms:W3CDTF">2025-02-25T08:52:37Z</dcterms:modified>
  <cp:contentStatus>最終版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