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71" r:id="rId6"/>
    <p:sldId id="259" r:id="rId7"/>
    <p:sldId id="262" r:id="rId8"/>
    <p:sldId id="267" r:id="rId9"/>
    <p:sldId id="266" r:id="rId10"/>
    <p:sldId id="263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744334-FF8E-7B21-2618-576BA2A0D6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3DEF3BD-D4AB-93D3-5720-A6E222FD67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F90446-D823-9ABB-503F-7A8E19182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0B31E-DA8E-4EC2-AE2D-FF3E7C296462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9697EE9-B17A-7018-60BA-8B790640A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EB59849-E4B9-39DA-948E-C339FD204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3EC3-BB9C-4ACD-9613-658574E8F3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436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F1CF7F-8C85-F212-52E6-763019D04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B413FA0-E7BE-17A4-0BEA-15C3DFDDBB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3CBB23A-36B6-6EAE-4286-1BE4537DD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0B31E-DA8E-4EC2-AE2D-FF3E7C296462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651949-B9C4-13F7-7FEE-E8D209A91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850B815-1A26-F852-3995-F033CCCD6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3EC3-BB9C-4ACD-9613-658574E8F3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620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E0783E1-3E34-9DBF-0D74-FAE7F4C32C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745E3E5-9475-75DD-ECA7-DAA4180631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AFD62B-7983-A007-E3B5-C8DFDFFEB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0B31E-DA8E-4EC2-AE2D-FF3E7C296462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5FD60E-7BE8-D5D3-8C47-77BCA9943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5629DE6-2A60-CB76-9688-EA27E5FF8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3EC3-BB9C-4ACD-9613-658574E8F3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679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CD9EE8-C47E-8810-11DD-EAE0F7880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B824D3-C799-7DBB-D70A-B1C0DE9978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ACEB10-5994-AF9A-C87F-AD0771C08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0B31E-DA8E-4EC2-AE2D-FF3E7C296462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DE4C253-BADE-A358-0B70-58BB07E0B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0C24B5-A06A-A077-D4E8-E3052A55F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3EC3-BB9C-4ACD-9613-658574E8F3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53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E29665-7BE8-CF90-A63B-0E7941971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9D55AC-FB51-1004-E613-1EB0DB78E0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221BB2-D4DA-A289-8873-E959CEE1A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0B31E-DA8E-4EC2-AE2D-FF3E7C296462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C7CF8F-1DFB-EEFB-555F-83A5BE3CA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3B0A62-D7AB-C90F-FD78-ECFA1C9B5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3EC3-BB9C-4ACD-9613-658574E8F3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122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1796E7-D2FD-DD21-4B55-E77F989B0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A440DE0-6DB5-5DB6-A137-2AFF7C3D6C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B73238D-BBCC-E424-CCDC-8C54A9959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18A84F6-B088-4BF9-1CD0-FAED597B9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0B31E-DA8E-4EC2-AE2D-FF3E7C296462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19654B2-BAE5-0C27-B3BA-65169B8AE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EF63E15-8998-D46C-DF40-F7140C1D1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3EC3-BB9C-4ACD-9613-658574E8F3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958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AB68D4-B545-84CB-6D33-B41E55F43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6164779-6615-4DF1-CB1C-5B7D439C7C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D1462C0-577E-1017-C1F4-394377DAA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8ECF07D-69E2-04F4-BFEE-084C9EA0F3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788C47F-4063-7A66-CA02-031E4DD592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3B7ADDF-C4D6-1386-ED8E-39BE7563D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0B31E-DA8E-4EC2-AE2D-FF3E7C296462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0A66343-F94E-A229-9ADE-1AF601B8A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0908DD1-F1C0-B56F-C2CF-5DE08E56B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3EC3-BB9C-4ACD-9613-658574E8F3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3647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E475C5-95E3-5AC3-F18B-1E47B4BD9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8BA7822-6621-37BB-2EB5-47AE0B924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0B31E-DA8E-4EC2-AE2D-FF3E7C296462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1C2AE68-D268-8469-542E-DA78B093E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5F8576F-4FE7-FD97-CB96-958E880F6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3EC3-BB9C-4ACD-9613-658574E8F3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764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2560F45-585B-CB3D-780C-8BE77CAA8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0B31E-DA8E-4EC2-AE2D-FF3E7C296462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B1D1FEA-96C1-16E2-9B36-35E82E36F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E0E7EBE-98E2-E7F9-7E06-8222432C5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3EC3-BB9C-4ACD-9613-658574E8F3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6790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8FB5E8-2695-B8A6-8BE0-3C57B442A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E938E69-B9A6-2FBE-365F-5574D7DBA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B18F407-DFD1-12E5-46BE-38AE7A6823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F854073-BC06-E619-CEFE-27EE521A0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0B31E-DA8E-4EC2-AE2D-FF3E7C296462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4A0D75E-B559-FA58-6770-F5ED0868A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A178600-0367-3CC3-87A8-BF88FF5BC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3EC3-BB9C-4ACD-9613-658574E8F3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535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5C5B13-DD1D-3CBC-9694-AA32BC907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89DB649-AE30-0C98-56A9-EB3AB40632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AF79885-128C-0CAF-6002-2ED94B60B1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1A36B54-93E6-71FF-A915-345912E53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0B31E-DA8E-4EC2-AE2D-FF3E7C296462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768808-3F23-B49F-3660-B376A6CCA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C560BD3-3D98-11BE-71F9-83CCD5C4D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3EC3-BB9C-4ACD-9613-658574E8F3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163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97D366F-748F-04A8-B9A0-82517033D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92F3526-9BDB-43F7-853D-026B8E1D32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C81680-F362-60AA-5E61-8C953EE151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0B31E-DA8E-4EC2-AE2D-FF3E7C296462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4064CE-C498-2EF2-FD46-06F7959528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17DE67D-9620-56BB-B131-9D2306D9D9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03EC3-BB9C-4ACD-9613-658574E8F3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21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A36A3A-88C1-FC63-19BC-4AF53EA290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/>
              <a:t>19</a:t>
            </a:r>
            <a:r>
              <a:rPr kumimoji="1" lang="ja-JP" altLang="en-US" dirty="0"/>
              <a:t>世紀後半のヨーロッパを概観しよう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AE35360-BCED-AF9F-A77D-F68A248D87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90224"/>
            <a:ext cx="9144000" cy="1655762"/>
          </a:xfrm>
        </p:spPr>
        <p:txBody>
          <a:bodyPr/>
          <a:lstStyle/>
          <a:p>
            <a:r>
              <a:rPr kumimoji="1" lang="ja-JP" altLang="en-US" dirty="0" smtClean="0"/>
              <a:t>教科書</a:t>
            </a:r>
            <a:r>
              <a:rPr lang="ja-JP" altLang="en-US" dirty="0"/>
              <a:t>〇</a:t>
            </a:r>
            <a:r>
              <a:rPr kumimoji="1" lang="ja-JP" altLang="en-US" dirty="0" smtClean="0"/>
              <a:t>ページから</a:t>
            </a:r>
            <a:r>
              <a:rPr lang="ja-JP" altLang="en-US" dirty="0"/>
              <a:t>〇</a:t>
            </a:r>
            <a:r>
              <a:rPr kumimoji="1" lang="ja-JP" altLang="en-US" dirty="0" smtClean="0"/>
              <a:t>ページ</a:t>
            </a:r>
            <a:r>
              <a:rPr kumimoji="1" lang="ja-JP" altLang="en-US" dirty="0"/>
              <a:t>をつかむ</a:t>
            </a:r>
          </a:p>
        </p:txBody>
      </p:sp>
    </p:spTree>
    <p:extLst>
      <p:ext uri="{BB962C8B-B14F-4D97-AF65-F5344CB8AC3E}">
        <p14:creationId xmlns:p14="http://schemas.microsoft.com/office/powerpoint/2010/main" val="28241511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24526C-692C-3052-3FE3-E3FD5767C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疑問を入力しよう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17499" y="1782493"/>
            <a:ext cx="4855234" cy="4351338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kumimoji="1" lang="ja-JP" altLang="en-US" dirty="0" smtClean="0"/>
              <a:t>二次元コードを貼付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3351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B9B2CB-A9C9-4709-8882-C42804601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192435" cy="2808380"/>
          </a:xfrm>
        </p:spPr>
        <p:txBody>
          <a:bodyPr>
            <a:norm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例：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(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「いつ」「誰」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の問い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( 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 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なぜ」「どのように」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の問い　　　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　　　　　に分類する</a:t>
            </a:r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A7C761AB-93FC-4E40-A03C-050CE5F260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884" y="3254189"/>
            <a:ext cx="11331387" cy="32386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①　クリミア戦争は</a:t>
            </a:r>
            <a:r>
              <a:rPr lang="ja-JP" altLang="en-US" sz="3600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いつ</a:t>
            </a: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はじまったか。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　　　　</a:t>
            </a:r>
          </a:p>
          <a:p>
            <a:pPr marL="0" indent="0">
              <a:buNone/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②　ドイツの統一は</a:t>
            </a:r>
            <a:r>
              <a:rPr lang="ja-JP" altLang="en-US" sz="3600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どのように</a:t>
            </a: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実現したか。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  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endParaRPr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8323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24526C-692C-3052-3FE3-E3FD5767C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単元の学習課題を入力しよう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17499" y="1782493"/>
            <a:ext cx="4855234" cy="4351338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kumimoji="1" lang="ja-JP" altLang="en-US" dirty="0" smtClean="0"/>
              <a:t>二次元コードを貼付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30105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24526C-692C-3052-3FE3-E3FD5767C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授業の振り返りを入力しよう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17499" y="1782493"/>
            <a:ext cx="4855234" cy="4351338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kumimoji="1" lang="ja-JP" altLang="en-US" dirty="0" smtClean="0"/>
              <a:t>二次元コードを貼付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61926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413983-BF3B-5AC8-8673-B846A9E13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u="sng" dirty="0"/>
              <a:t>本日のねらい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2DA71B7-5C2D-0A94-7168-4C90A5E056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25625"/>
            <a:ext cx="12222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世紀後半のヨーロッパについて、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en-US" altLang="ja-JP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概要をつかみ、単元の学習課題を設定する。</a:t>
            </a:r>
          </a:p>
        </p:txBody>
      </p:sp>
    </p:spTree>
    <p:extLst>
      <p:ext uri="{BB962C8B-B14F-4D97-AF65-F5344CB8AC3E}">
        <p14:creationId xmlns:p14="http://schemas.microsoft.com/office/powerpoint/2010/main" val="3692276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7B5B8D-9635-42F8-63FA-9EDA3CE37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枚の地図を比べてみよう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4604192-603D-EA0E-9CAB-2443266C2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280" y="1825625"/>
            <a:ext cx="1076452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１枚目　</a:t>
            </a:r>
            <a:r>
              <a:rPr kumimoji="1" lang="en-US" altLang="ja-JP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世紀前半のヨーロッパ</a:t>
            </a:r>
            <a:endParaRPr kumimoji="1" lang="en-US" altLang="ja-JP" sz="5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２枚目　</a:t>
            </a:r>
            <a:r>
              <a:rPr lang="en-US" altLang="ja-JP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世紀前半のヨーロッパ</a:t>
            </a:r>
            <a:endParaRPr kumimoji="1" lang="ja-JP" altLang="en-US" sz="5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6934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19509" y="583420"/>
            <a:ext cx="10517038" cy="5610346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【</a:t>
            </a:r>
            <a:r>
              <a:rPr kumimoji="1" lang="ja-JP" altLang="en-US" dirty="0" smtClean="0"/>
              <a:t>地図</a:t>
            </a:r>
            <a:r>
              <a:rPr kumimoji="1" lang="en-US" altLang="ja-JP" dirty="0" smtClean="0"/>
              <a:t>】</a:t>
            </a:r>
          </a:p>
          <a:p>
            <a:pPr marL="0" indent="0">
              <a:buNone/>
            </a:pPr>
            <a:r>
              <a:rPr kumimoji="1" lang="ja-JP" altLang="en-US" dirty="0" smtClean="0"/>
              <a:t>教科書や副教材等の資料から</a:t>
            </a:r>
            <a:r>
              <a:rPr kumimoji="1" lang="en-US" altLang="ja-JP" dirty="0" smtClean="0"/>
              <a:t>19</a:t>
            </a:r>
            <a:r>
              <a:rPr kumimoji="1" lang="ja-JP" altLang="en-US" dirty="0" smtClean="0"/>
              <a:t>世紀前半の地図を添付する。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3703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19509" y="583420"/>
            <a:ext cx="10517038" cy="5610346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【</a:t>
            </a:r>
            <a:r>
              <a:rPr kumimoji="1" lang="ja-JP" altLang="en-US" dirty="0" smtClean="0"/>
              <a:t>地図</a:t>
            </a:r>
            <a:r>
              <a:rPr kumimoji="1" lang="en-US" altLang="ja-JP" dirty="0" smtClean="0"/>
              <a:t>】</a:t>
            </a:r>
          </a:p>
          <a:p>
            <a:pPr marL="0" indent="0">
              <a:buNone/>
            </a:pPr>
            <a:r>
              <a:rPr kumimoji="1" lang="ja-JP" altLang="en-US" dirty="0" smtClean="0"/>
              <a:t>教科書や副教材等の資料から</a:t>
            </a:r>
            <a:r>
              <a:rPr lang="en-US" altLang="ja-JP" dirty="0"/>
              <a:t>20</a:t>
            </a:r>
            <a:r>
              <a:rPr kumimoji="1" lang="ja-JP" altLang="en-US" dirty="0" smtClean="0"/>
              <a:t>世紀前半の地図を添付する。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07240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011174" y="583420"/>
            <a:ext cx="5781136" cy="5610346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【</a:t>
            </a:r>
            <a:r>
              <a:rPr kumimoji="1" lang="ja-JP" altLang="en-US" dirty="0" smtClean="0"/>
              <a:t>地図</a:t>
            </a:r>
            <a:r>
              <a:rPr kumimoji="1" lang="en-US" altLang="ja-JP" dirty="0" smtClean="0"/>
              <a:t>】</a:t>
            </a:r>
          </a:p>
          <a:p>
            <a:pPr marL="0" indent="0">
              <a:buNone/>
            </a:pPr>
            <a:r>
              <a:rPr kumimoji="1" lang="ja-JP" altLang="en-US" dirty="0" smtClean="0"/>
              <a:t>教科書や副教材等の資料から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20</a:t>
            </a:r>
            <a:r>
              <a:rPr kumimoji="1" lang="ja-JP" altLang="en-US" dirty="0" smtClean="0"/>
              <a:t>世紀前半の地図を添付する。</a:t>
            </a:r>
            <a:endParaRPr kumimoji="1" lang="ja-JP" altLang="en-US" dirty="0"/>
          </a:p>
        </p:txBody>
      </p:sp>
      <p:sp>
        <p:nvSpPr>
          <p:cNvPr id="7" name="コンテンツ プレースホルダー 1"/>
          <p:cNvSpPr txBox="1">
            <a:spLocks/>
          </p:cNvSpPr>
          <p:nvPr/>
        </p:nvSpPr>
        <p:spPr>
          <a:xfrm>
            <a:off x="230038" y="583420"/>
            <a:ext cx="5781136" cy="56103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dirty="0" smtClean="0"/>
              <a:t>【</a:t>
            </a:r>
            <a:r>
              <a:rPr lang="ja-JP" altLang="en-US" dirty="0" smtClean="0"/>
              <a:t>地図</a:t>
            </a:r>
            <a:r>
              <a:rPr lang="en-US" altLang="ja-JP" dirty="0" smtClean="0"/>
              <a:t>】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 smtClean="0"/>
              <a:t>教科書や副教材等の資料から</a:t>
            </a:r>
            <a:endParaRPr lang="en-US" altLang="ja-JP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dirty="0" smtClean="0"/>
              <a:t>19</a:t>
            </a:r>
            <a:r>
              <a:rPr lang="ja-JP" altLang="en-US" dirty="0" smtClean="0"/>
              <a:t>世紀前半の地図を添付する。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92252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B3348C-05D6-9B49-23A6-73E5C47F0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3182"/>
            <a:ext cx="10515600" cy="1325563"/>
          </a:xfrm>
        </p:spPr>
        <p:txBody>
          <a:bodyPr/>
          <a:lstStyle/>
          <a:p>
            <a:r>
              <a:rPr kumimoji="1" lang="ja-JP" altLang="en-US" dirty="0"/>
              <a:t>今日の流れ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310AB37-B288-1907-5F7C-3836C04CA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260" y="1155065"/>
            <a:ext cx="11635740" cy="4618206"/>
          </a:xfrm>
        </p:spPr>
        <p:txBody>
          <a:bodyPr>
            <a:normAutofit fontScale="92500"/>
          </a:bodyPr>
          <a:lstStyle/>
          <a:p>
            <a:r>
              <a:rPr kumimoji="1" lang="ja-JP" altLang="en-US" sz="3200" dirty="0"/>
              <a:t>ワーク①　</a:t>
            </a:r>
            <a:r>
              <a:rPr kumimoji="1" lang="en-US" altLang="ja-JP" sz="3200" dirty="0"/>
              <a:t>(</a:t>
            </a:r>
            <a:r>
              <a:rPr kumimoji="1" lang="ja-JP" altLang="en-US" sz="3200" dirty="0"/>
              <a:t>個</a:t>
            </a:r>
            <a:r>
              <a:rPr kumimoji="1" lang="en-US" altLang="ja-JP" sz="3200" dirty="0"/>
              <a:t>)</a:t>
            </a:r>
            <a:r>
              <a:rPr kumimoji="1" lang="ja-JP" altLang="en-US" sz="3200" dirty="0"/>
              <a:t>「</a:t>
            </a:r>
            <a:r>
              <a:rPr kumimoji="1" lang="en-US" altLang="ja-JP" sz="3200" dirty="0"/>
              <a:t>19</a:t>
            </a:r>
            <a:r>
              <a:rPr kumimoji="1" lang="ja-JP" altLang="en-US" sz="3200" dirty="0"/>
              <a:t>世紀後半のヨーロッパの概要をつかもう」</a:t>
            </a:r>
            <a:endParaRPr kumimoji="1"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　　　　　　</a:t>
            </a:r>
            <a:r>
              <a:rPr kumimoji="1" lang="ja-JP" altLang="en-US" sz="3200" dirty="0"/>
              <a:t>からキーワードを見つけ、疑問文を作る。</a:t>
            </a:r>
            <a:r>
              <a:rPr kumimoji="1" lang="en-US" altLang="ja-JP" sz="3200" dirty="0"/>
              <a:t>(10</a:t>
            </a:r>
            <a:r>
              <a:rPr kumimoji="1" lang="ja-JP" altLang="en-US" sz="3200" dirty="0"/>
              <a:t>分間</a:t>
            </a:r>
            <a:r>
              <a:rPr kumimoji="1" lang="en-US" altLang="ja-JP" sz="3200" dirty="0"/>
              <a:t>)</a:t>
            </a:r>
          </a:p>
          <a:p>
            <a:r>
              <a:rPr kumimoji="1" lang="ja-JP" altLang="en-US" sz="3200" dirty="0"/>
              <a:t>ワーク②　</a:t>
            </a:r>
            <a:r>
              <a:rPr kumimoji="1" lang="en-US" altLang="ja-JP" sz="3200" dirty="0"/>
              <a:t>(</a:t>
            </a:r>
            <a:r>
              <a:rPr kumimoji="1" lang="ja-JP" altLang="en-US" sz="3200" dirty="0"/>
              <a:t>集</a:t>
            </a:r>
            <a:r>
              <a:rPr kumimoji="1" lang="en-US" altLang="ja-JP" sz="3200" dirty="0"/>
              <a:t>)</a:t>
            </a:r>
            <a:r>
              <a:rPr kumimoji="1" lang="ja-JP" altLang="en-US" sz="3200" dirty="0"/>
              <a:t>グループで共有する。</a:t>
            </a:r>
            <a:r>
              <a:rPr kumimoji="1" lang="en-US" altLang="ja-JP" sz="3200" dirty="0"/>
              <a:t>(</a:t>
            </a:r>
            <a:r>
              <a:rPr kumimoji="1" lang="ja-JP" altLang="en-US" sz="3200" dirty="0"/>
              <a:t>一人２分</a:t>
            </a:r>
            <a:r>
              <a:rPr kumimoji="1" lang="en-US" altLang="ja-JP" sz="3200" dirty="0"/>
              <a:t>×</a:t>
            </a:r>
            <a:r>
              <a:rPr lang="ja-JP" altLang="en-US" sz="3200" dirty="0"/>
              <a:t>四</a:t>
            </a:r>
            <a:r>
              <a:rPr kumimoji="1" lang="ja-JP" altLang="en-US" sz="3200" dirty="0"/>
              <a:t>人 </a:t>
            </a:r>
            <a:r>
              <a:rPr kumimoji="1" lang="en-US" altLang="ja-JP" sz="3200" dirty="0"/>
              <a:t>10 </a:t>
            </a:r>
            <a:r>
              <a:rPr kumimoji="1" lang="ja-JP" altLang="en-US" sz="3200" dirty="0"/>
              <a:t>分</a:t>
            </a:r>
            <a:r>
              <a:rPr lang="ja-JP" altLang="en-US" sz="3200" dirty="0"/>
              <a:t>程度</a:t>
            </a:r>
            <a:r>
              <a:rPr kumimoji="1" lang="en-US" altLang="ja-JP" sz="3200" dirty="0"/>
              <a:t>)</a:t>
            </a:r>
          </a:p>
          <a:p>
            <a:r>
              <a:rPr lang="ja-JP" altLang="en-US" sz="3200" dirty="0"/>
              <a:t>ワーク③　</a:t>
            </a:r>
            <a:r>
              <a:rPr kumimoji="1" lang="en-US" altLang="ja-JP" sz="3200" dirty="0"/>
              <a:t>(</a:t>
            </a:r>
            <a:r>
              <a:rPr kumimoji="1" lang="ja-JP" altLang="en-US" sz="3200" dirty="0"/>
              <a:t>個</a:t>
            </a:r>
            <a:r>
              <a:rPr kumimoji="1" lang="en-US" altLang="ja-JP" sz="3200" dirty="0" smtClean="0"/>
              <a:t>)</a:t>
            </a:r>
            <a:r>
              <a:rPr lang="ja-JP" altLang="en-US" sz="3200" dirty="0" smtClean="0"/>
              <a:t>アンケートフォーム</a:t>
            </a:r>
            <a:r>
              <a:rPr lang="ja-JP" altLang="en-US" sz="3200" dirty="0" smtClean="0"/>
              <a:t>に</a:t>
            </a:r>
            <a:r>
              <a:rPr lang="ja-JP" altLang="en-US" sz="3200" dirty="0"/>
              <a:t>回答する。</a:t>
            </a:r>
            <a:r>
              <a:rPr kumimoji="1" lang="en-US" altLang="ja-JP" sz="3200" dirty="0"/>
              <a:t>(</a:t>
            </a:r>
            <a:r>
              <a:rPr lang="ja-JP" altLang="en-US" sz="3200" dirty="0"/>
              <a:t>５</a:t>
            </a:r>
            <a:r>
              <a:rPr kumimoji="1" lang="ja-JP" altLang="en-US" sz="3200" dirty="0"/>
              <a:t>分</a:t>
            </a:r>
            <a:r>
              <a:rPr kumimoji="1" lang="en-US" altLang="ja-JP" sz="3200" dirty="0"/>
              <a:t>)</a:t>
            </a:r>
            <a:endParaRPr lang="en-US" altLang="ja-JP" sz="3200" dirty="0"/>
          </a:p>
          <a:p>
            <a:r>
              <a:rPr kumimoji="1" lang="ja-JP" altLang="en-US" sz="3200" dirty="0"/>
              <a:t>ワーク</a:t>
            </a:r>
            <a:r>
              <a:rPr lang="ja-JP" altLang="en-US" sz="3200" dirty="0"/>
              <a:t>④　</a:t>
            </a:r>
            <a:r>
              <a:rPr kumimoji="1" lang="en-US" altLang="ja-JP" sz="3200" dirty="0"/>
              <a:t>(</a:t>
            </a:r>
            <a:r>
              <a:rPr kumimoji="1" lang="ja-JP" altLang="en-US" sz="3200" dirty="0"/>
              <a:t>集</a:t>
            </a:r>
            <a:r>
              <a:rPr kumimoji="1" lang="en-US" altLang="ja-JP" sz="3200" dirty="0"/>
              <a:t>)</a:t>
            </a:r>
            <a:r>
              <a:rPr kumimoji="1" lang="ja-JP" altLang="en-US" sz="3200" dirty="0"/>
              <a:t>作った</a:t>
            </a:r>
            <a:r>
              <a:rPr lang="ja-JP" altLang="en-US" sz="3200" dirty="0"/>
              <a:t>疑問を２つに分類する。</a:t>
            </a:r>
            <a:r>
              <a:rPr kumimoji="1" lang="en-US" altLang="ja-JP" sz="3200" dirty="0"/>
              <a:t>(</a:t>
            </a:r>
            <a:r>
              <a:rPr lang="ja-JP" altLang="en-US" sz="3200" dirty="0"/>
              <a:t>５</a:t>
            </a:r>
            <a:r>
              <a:rPr kumimoji="1" lang="ja-JP" altLang="en-US" sz="3200" dirty="0"/>
              <a:t>分</a:t>
            </a:r>
            <a:r>
              <a:rPr kumimoji="1" lang="en-US" altLang="ja-JP" sz="3200" dirty="0"/>
              <a:t>)</a:t>
            </a:r>
            <a:endParaRPr lang="en-US" altLang="ja-JP" sz="3200" dirty="0"/>
          </a:p>
          <a:p>
            <a:r>
              <a:rPr kumimoji="1" lang="ja-JP" altLang="en-US" sz="3200" dirty="0"/>
              <a:t>ワーク⑤　</a:t>
            </a:r>
            <a:r>
              <a:rPr kumimoji="1" lang="en-US" altLang="ja-JP" sz="3200" dirty="0"/>
              <a:t>(</a:t>
            </a:r>
            <a:r>
              <a:rPr kumimoji="1" lang="ja-JP" altLang="en-US" sz="3200" dirty="0"/>
              <a:t>個</a:t>
            </a:r>
            <a:r>
              <a:rPr kumimoji="1" lang="en-US" altLang="ja-JP" sz="3200" dirty="0"/>
              <a:t>)</a:t>
            </a:r>
            <a:r>
              <a:rPr kumimoji="1" lang="ja-JP" altLang="en-US" sz="3200" dirty="0"/>
              <a:t>単元の学習課題</a:t>
            </a:r>
            <a:r>
              <a:rPr kumimoji="1" lang="en-US" altLang="ja-JP" sz="3200" dirty="0"/>
              <a:t>[</a:t>
            </a:r>
            <a:r>
              <a:rPr kumimoji="1" lang="ja-JP" altLang="en-US" sz="3200" dirty="0"/>
              <a:t>問い</a:t>
            </a:r>
            <a:r>
              <a:rPr kumimoji="1" lang="en-US" altLang="ja-JP" sz="3200" dirty="0"/>
              <a:t>]</a:t>
            </a:r>
            <a:r>
              <a:rPr kumimoji="1" lang="ja-JP" altLang="en-US" sz="3200" dirty="0"/>
              <a:t>を設定する。</a:t>
            </a:r>
            <a:r>
              <a:rPr kumimoji="1" lang="en-US" altLang="ja-JP" sz="3200" dirty="0"/>
              <a:t>(</a:t>
            </a:r>
            <a:r>
              <a:rPr kumimoji="1" lang="ja-JP" altLang="en-US" sz="3200" dirty="0"/>
              <a:t>５分</a:t>
            </a:r>
            <a:r>
              <a:rPr kumimoji="1" lang="en-US" altLang="ja-JP" sz="3200" dirty="0"/>
              <a:t>)</a:t>
            </a:r>
          </a:p>
          <a:p>
            <a:r>
              <a:rPr kumimoji="1" lang="ja-JP" altLang="en-US" sz="3200" dirty="0"/>
              <a:t>ワーク⑥　</a:t>
            </a:r>
            <a:r>
              <a:rPr kumimoji="1" lang="en-US" altLang="ja-JP" sz="3200" dirty="0"/>
              <a:t>(</a:t>
            </a:r>
            <a:r>
              <a:rPr kumimoji="1" lang="ja-JP" altLang="en-US" sz="3200" dirty="0"/>
              <a:t>集</a:t>
            </a:r>
            <a:r>
              <a:rPr kumimoji="1" lang="en-US" altLang="ja-JP" sz="3200" dirty="0"/>
              <a:t>)</a:t>
            </a:r>
            <a:r>
              <a:rPr kumimoji="1" lang="ja-JP" altLang="en-US" sz="3200" dirty="0"/>
              <a:t>グループで共有する。</a:t>
            </a:r>
            <a:r>
              <a:rPr kumimoji="1" lang="en-US" altLang="ja-JP" sz="3200" dirty="0"/>
              <a:t>(</a:t>
            </a:r>
            <a:r>
              <a:rPr kumimoji="1" lang="ja-JP" altLang="en-US" sz="3200" dirty="0"/>
              <a:t>一人１分</a:t>
            </a:r>
            <a:r>
              <a:rPr kumimoji="1" lang="en-US" altLang="ja-JP" sz="3200" dirty="0"/>
              <a:t>×</a:t>
            </a:r>
            <a:r>
              <a:rPr lang="ja-JP" altLang="en-US" sz="3200" dirty="0"/>
              <a:t>四</a:t>
            </a:r>
            <a:r>
              <a:rPr kumimoji="1" lang="ja-JP" altLang="en-US" sz="3200" dirty="0"/>
              <a:t>人　計４分</a:t>
            </a:r>
            <a:r>
              <a:rPr kumimoji="1" lang="en-US" altLang="ja-JP" sz="3200" dirty="0"/>
              <a:t>)</a:t>
            </a:r>
          </a:p>
          <a:p>
            <a:r>
              <a:rPr kumimoji="1" lang="ja-JP" altLang="en-US" sz="3200" dirty="0"/>
              <a:t>ワーク⑦　</a:t>
            </a:r>
            <a:r>
              <a:rPr kumimoji="1" lang="en-US" altLang="ja-JP" sz="3200" dirty="0"/>
              <a:t>(</a:t>
            </a:r>
            <a:r>
              <a:rPr kumimoji="1" lang="ja-JP" altLang="en-US" sz="3200" dirty="0"/>
              <a:t>個</a:t>
            </a:r>
            <a:r>
              <a:rPr kumimoji="1" lang="en-US" altLang="ja-JP" sz="3200" dirty="0" smtClean="0"/>
              <a:t>)</a:t>
            </a:r>
            <a:r>
              <a:rPr lang="ja-JP" altLang="en-US" sz="3200" dirty="0"/>
              <a:t>アンケートフォームに</a:t>
            </a:r>
            <a:r>
              <a:rPr lang="ja-JP" altLang="en-US" sz="3200" dirty="0"/>
              <a:t>回答する。</a:t>
            </a:r>
            <a:r>
              <a:rPr lang="en-US" altLang="ja-JP" sz="3200" dirty="0"/>
              <a:t>(</a:t>
            </a:r>
            <a:r>
              <a:rPr lang="ja-JP" altLang="en-US" sz="3200" dirty="0"/>
              <a:t>２分</a:t>
            </a:r>
            <a:r>
              <a:rPr lang="en-US" altLang="ja-JP" sz="3200" dirty="0"/>
              <a:t>)</a:t>
            </a:r>
            <a:endParaRPr kumimoji="1" lang="en-US" altLang="ja-JP" sz="3200" dirty="0"/>
          </a:p>
          <a:p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400652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B9B2CB-A9C9-4709-8882-C42804601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19487"/>
          </a:xfrm>
        </p:spPr>
        <p:txBody>
          <a:bodyPr>
            <a:norm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例：キーワードを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「クリミア戦争」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「ドイツの統一」と考えたら</a:t>
            </a:r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A7C761AB-93FC-4E40-A03C-050CE5F260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812" y="2384613"/>
            <a:ext cx="11331387" cy="2474258"/>
          </a:xfrm>
        </p:spPr>
        <p:txBody>
          <a:bodyPr>
            <a:normAutofit/>
          </a:bodyPr>
          <a:lstStyle/>
          <a:p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キーワードから「いつ・どこで・誰が・何・なぜ・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どのように」を使って疑問文に作ろう。</a:t>
            </a:r>
          </a:p>
          <a:p>
            <a:pPr marL="0" indent="0">
              <a:buNone/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①　クリミア戦争は</a:t>
            </a:r>
            <a:r>
              <a:rPr lang="ja-JP" altLang="en-US" sz="3600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いつ</a:t>
            </a: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はじまったか。</a:t>
            </a:r>
          </a:p>
          <a:p>
            <a:pPr marL="0" indent="0">
              <a:buNone/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②　ドイツの統一は</a:t>
            </a:r>
            <a:r>
              <a:rPr lang="ja-JP" altLang="en-US" sz="3600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どのように</a:t>
            </a: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実現したか。</a:t>
            </a: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06D59E1D-380C-4F5F-83EF-385A03077EA9}"/>
              </a:ext>
            </a:extLst>
          </p:cNvPr>
          <p:cNvSpPr/>
          <p:nvPr/>
        </p:nvSpPr>
        <p:spPr>
          <a:xfrm>
            <a:off x="770965" y="4921624"/>
            <a:ext cx="10748682" cy="1667435"/>
          </a:xfrm>
          <a:prstGeom prst="wedgeRoundRectCallout">
            <a:avLst>
              <a:gd name="adj1" fmla="val -45365"/>
              <a:gd name="adj2" fmla="val -65457"/>
              <a:gd name="adj3" fmla="val 16667"/>
            </a:avLst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番号をつけておく</a:t>
            </a:r>
            <a:endParaRPr kumimoji="1" lang="ja-JP" altLang="en-US" sz="6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586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00C6AD-41DE-4A75-A295-4981991DB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485" y="10178"/>
            <a:ext cx="10515600" cy="1325563"/>
          </a:xfrm>
        </p:spPr>
        <p:txBody>
          <a:bodyPr/>
          <a:lstStyle/>
          <a:p>
            <a:r>
              <a:rPr kumimoji="1" lang="ja-JP" altLang="en-US" dirty="0"/>
              <a:t>グループ座席表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7B9C7830-22C1-4AED-B076-CB3C6016FB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5589063"/>
              </p:ext>
            </p:extLst>
          </p:nvPr>
        </p:nvGraphicFramePr>
        <p:xfrm>
          <a:off x="1362634" y="1807695"/>
          <a:ext cx="9108141" cy="37145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1163">
                  <a:extLst>
                    <a:ext uri="{9D8B030D-6E8A-4147-A177-3AD203B41FA5}">
                      <a16:colId xmlns:a16="http://schemas.microsoft.com/office/drawing/2014/main" val="1786211814"/>
                    </a:ext>
                  </a:extLst>
                </a:gridCol>
                <a:gridCol w="1301163">
                  <a:extLst>
                    <a:ext uri="{9D8B030D-6E8A-4147-A177-3AD203B41FA5}">
                      <a16:colId xmlns:a16="http://schemas.microsoft.com/office/drawing/2014/main" val="168785453"/>
                    </a:ext>
                  </a:extLst>
                </a:gridCol>
                <a:gridCol w="1301163">
                  <a:extLst>
                    <a:ext uri="{9D8B030D-6E8A-4147-A177-3AD203B41FA5}">
                      <a16:colId xmlns:a16="http://schemas.microsoft.com/office/drawing/2014/main" val="906422538"/>
                    </a:ext>
                  </a:extLst>
                </a:gridCol>
                <a:gridCol w="1301163">
                  <a:extLst>
                    <a:ext uri="{9D8B030D-6E8A-4147-A177-3AD203B41FA5}">
                      <a16:colId xmlns:a16="http://schemas.microsoft.com/office/drawing/2014/main" val="1036813544"/>
                    </a:ext>
                  </a:extLst>
                </a:gridCol>
                <a:gridCol w="1301163">
                  <a:extLst>
                    <a:ext uri="{9D8B030D-6E8A-4147-A177-3AD203B41FA5}">
                      <a16:colId xmlns:a16="http://schemas.microsoft.com/office/drawing/2014/main" val="2182240036"/>
                    </a:ext>
                  </a:extLst>
                </a:gridCol>
                <a:gridCol w="1301163">
                  <a:extLst>
                    <a:ext uri="{9D8B030D-6E8A-4147-A177-3AD203B41FA5}">
                      <a16:colId xmlns:a16="http://schemas.microsoft.com/office/drawing/2014/main" val="1408147867"/>
                    </a:ext>
                  </a:extLst>
                </a:gridCol>
                <a:gridCol w="1301163">
                  <a:extLst>
                    <a:ext uri="{9D8B030D-6E8A-4147-A177-3AD203B41FA5}">
                      <a16:colId xmlns:a16="http://schemas.microsoft.com/office/drawing/2014/main" val="2197689093"/>
                    </a:ext>
                  </a:extLst>
                </a:gridCol>
              </a:tblGrid>
              <a:tr h="61909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6307093"/>
                  </a:ext>
                </a:extLst>
              </a:tr>
              <a:tr h="61909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4870230"/>
                  </a:ext>
                </a:extLst>
              </a:tr>
              <a:tr h="61909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334700"/>
                  </a:ext>
                </a:extLst>
              </a:tr>
              <a:tr h="61909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5834008"/>
                  </a:ext>
                </a:extLst>
              </a:tr>
              <a:tr h="61909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2473742"/>
                  </a:ext>
                </a:extLst>
              </a:tr>
              <a:tr h="61909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411706"/>
                  </a:ext>
                </a:extLst>
              </a:tr>
            </a:tbl>
          </a:graphicData>
        </a:graphic>
      </p:graphicFrame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35AFDEFA-A342-4EC6-B896-000858C5ABF0}"/>
              </a:ext>
            </a:extLst>
          </p:cNvPr>
          <p:cNvSpPr/>
          <p:nvPr/>
        </p:nvSpPr>
        <p:spPr>
          <a:xfrm>
            <a:off x="3917576" y="1690688"/>
            <a:ext cx="2635624" cy="1325564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19B4D0A2-F73C-4644-955C-E21F956FD437}"/>
              </a:ext>
            </a:extLst>
          </p:cNvPr>
          <p:cNvSpPr/>
          <p:nvPr/>
        </p:nvSpPr>
        <p:spPr>
          <a:xfrm>
            <a:off x="1241611" y="3016251"/>
            <a:ext cx="2662518" cy="1325564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581172C7-595D-4282-B49A-139EE2C2FDEB}"/>
              </a:ext>
            </a:extLst>
          </p:cNvPr>
          <p:cNvSpPr/>
          <p:nvPr/>
        </p:nvSpPr>
        <p:spPr>
          <a:xfrm>
            <a:off x="3944469" y="3016251"/>
            <a:ext cx="2662518" cy="1325564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9823C98A-DA37-4A42-8FA9-910FAE9352E8}"/>
              </a:ext>
            </a:extLst>
          </p:cNvPr>
          <p:cNvSpPr/>
          <p:nvPr/>
        </p:nvSpPr>
        <p:spPr>
          <a:xfrm>
            <a:off x="6526307" y="3016251"/>
            <a:ext cx="2662518" cy="1325564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A850EC65-F410-4FD6-971D-B3BCF8C9A328}"/>
              </a:ext>
            </a:extLst>
          </p:cNvPr>
          <p:cNvSpPr/>
          <p:nvPr/>
        </p:nvSpPr>
        <p:spPr>
          <a:xfrm>
            <a:off x="3913092" y="4235263"/>
            <a:ext cx="2743200" cy="1325564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タイトル 1">
            <a:extLst>
              <a:ext uri="{FF2B5EF4-FFF2-40B4-BE49-F238E27FC236}">
                <a16:creationId xmlns:a16="http://schemas.microsoft.com/office/drawing/2014/main" id="{81E79046-AF12-471F-9E26-F9A3BDC31B24}"/>
              </a:ext>
            </a:extLst>
          </p:cNvPr>
          <p:cNvSpPr txBox="1">
            <a:spLocks/>
          </p:cNvSpPr>
          <p:nvPr/>
        </p:nvSpPr>
        <p:spPr>
          <a:xfrm>
            <a:off x="5008891" y="581444"/>
            <a:ext cx="468215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b="1" dirty="0"/>
              <a:t>後ろ</a:t>
            </a:r>
          </a:p>
        </p:txBody>
      </p:sp>
      <p:sp>
        <p:nvSpPr>
          <p:cNvPr id="16" name="タイトル 1">
            <a:extLst>
              <a:ext uri="{FF2B5EF4-FFF2-40B4-BE49-F238E27FC236}">
                <a16:creationId xmlns:a16="http://schemas.microsoft.com/office/drawing/2014/main" id="{D8F1FBAC-9C96-4A39-AF56-7350C4811CCF}"/>
              </a:ext>
            </a:extLst>
          </p:cNvPr>
          <p:cNvSpPr txBox="1">
            <a:spLocks/>
          </p:cNvSpPr>
          <p:nvPr/>
        </p:nvSpPr>
        <p:spPr>
          <a:xfrm>
            <a:off x="5120953" y="5657196"/>
            <a:ext cx="1288813" cy="9644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b="1" u="sng" dirty="0"/>
              <a:t>前方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45449EA8-EFCF-467E-B585-B4A44DD2C659}"/>
              </a:ext>
            </a:extLst>
          </p:cNvPr>
          <p:cNvSpPr/>
          <p:nvPr/>
        </p:nvSpPr>
        <p:spPr>
          <a:xfrm>
            <a:off x="1201270" y="4921624"/>
            <a:ext cx="1456765" cy="677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048A648A-0455-43DE-A783-32729B5E19B7}"/>
              </a:ext>
            </a:extLst>
          </p:cNvPr>
          <p:cNvSpPr/>
          <p:nvPr/>
        </p:nvSpPr>
        <p:spPr>
          <a:xfrm>
            <a:off x="9188824" y="1710856"/>
            <a:ext cx="1456765" cy="677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27D6E34B-DB21-40C0-8049-7D1458748015}"/>
              </a:ext>
            </a:extLst>
          </p:cNvPr>
          <p:cNvSpPr/>
          <p:nvPr/>
        </p:nvSpPr>
        <p:spPr>
          <a:xfrm>
            <a:off x="9188823" y="4906308"/>
            <a:ext cx="1456765" cy="677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EE6A9B36-953C-4C1F-B5DF-BE84F0BC8C22}"/>
              </a:ext>
            </a:extLst>
          </p:cNvPr>
          <p:cNvSpPr/>
          <p:nvPr/>
        </p:nvSpPr>
        <p:spPr>
          <a:xfrm>
            <a:off x="9108142" y="2402542"/>
            <a:ext cx="1402973" cy="2597710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5E68851B-14CA-4E13-90CE-B2F4E3153FC5}"/>
              </a:ext>
            </a:extLst>
          </p:cNvPr>
          <p:cNvSpPr/>
          <p:nvPr/>
        </p:nvSpPr>
        <p:spPr>
          <a:xfrm>
            <a:off x="1201270" y="1672758"/>
            <a:ext cx="2743200" cy="1325564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6545DDAE-D037-4E2E-B5E0-50C5CF166E3F}"/>
              </a:ext>
            </a:extLst>
          </p:cNvPr>
          <p:cNvSpPr/>
          <p:nvPr/>
        </p:nvSpPr>
        <p:spPr>
          <a:xfrm>
            <a:off x="1241611" y="4273831"/>
            <a:ext cx="2743200" cy="1325564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758886D7-B7F8-4BD6-B5DA-D928F2EA8707}"/>
              </a:ext>
            </a:extLst>
          </p:cNvPr>
          <p:cNvSpPr/>
          <p:nvPr/>
        </p:nvSpPr>
        <p:spPr>
          <a:xfrm>
            <a:off x="6553200" y="1690688"/>
            <a:ext cx="2662518" cy="1325564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9C1EA0E4-8786-432E-8C1A-9FCE6C7C7E0F}"/>
              </a:ext>
            </a:extLst>
          </p:cNvPr>
          <p:cNvSpPr/>
          <p:nvPr/>
        </p:nvSpPr>
        <p:spPr>
          <a:xfrm>
            <a:off x="6472518" y="4273831"/>
            <a:ext cx="2743200" cy="1325564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848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482</Words>
  <Application>Microsoft Office PowerPoint</Application>
  <PresentationFormat>ワイド画面</PresentationFormat>
  <Paragraphs>48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8" baseType="lpstr">
      <vt:lpstr>メイリオ</vt:lpstr>
      <vt:lpstr>游ゴシック</vt:lpstr>
      <vt:lpstr>游ゴシック Light</vt:lpstr>
      <vt:lpstr>Arial</vt:lpstr>
      <vt:lpstr>Office テーマ</vt:lpstr>
      <vt:lpstr>19世紀後半のヨーロッパを概観しよう</vt:lpstr>
      <vt:lpstr>本日のねらい</vt:lpstr>
      <vt:lpstr>２枚の地図を比べてみよう</vt:lpstr>
      <vt:lpstr>PowerPoint プレゼンテーション</vt:lpstr>
      <vt:lpstr>PowerPoint プレゼンテーション</vt:lpstr>
      <vt:lpstr>PowerPoint プレゼンテーション</vt:lpstr>
      <vt:lpstr>今日の流れ</vt:lpstr>
      <vt:lpstr>例：キーワードを 　　「クリミア戦争」 　　「ドイツの統一」と考えたら</vt:lpstr>
      <vt:lpstr>グループ座席表</vt:lpstr>
      <vt:lpstr>疑問を入力しよう</vt:lpstr>
      <vt:lpstr>例：( ア ) 「いつ」「誰」の問い 　　( イ ) 「なぜ」「どのように」の問い　　　 　　　　　　　　　　　　　　に分類する</vt:lpstr>
      <vt:lpstr>単元の学習課題を入力しよう</vt:lpstr>
      <vt:lpstr>授業の振り返りを入力しよう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19世紀後半を概観しよう</dc:title>
  <dc:creator>匡史 坂田</dc:creator>
  <cp:lastModifiedBy>坂田　匡史</cp:lastModifiedBy>
  <cp:revision>12</cp:revision>
  <dcterms:created xsi:type="dcterms:W3CDTF">2023-10-22T00:46:52Z</dcterms:created>
  <dcterms:modified xsi:type="dcterms:W3CDTF">2024-01-23T04:36:44Z</dcterms:modified>
</cp:coreProperties>
</file>